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59" r:id="rId5"/>
    <p:sldId id="278" r:id="rId6"/>
    <p:sldId id="264" r:id="rId7"/>
    <p:sldId id="279" r:id="rId8"/>
    <p:sldId id="280" r:id="rId9"/>
    <p:sldId id="282" r:id="rId10"/>
    <p:sldId id="267" r:id="rId11"/>
    <p:sldId id="268" r:id="rId12"/>
    <p:sldId id="262" r:id="rId13"/>
    <p:sldId id="281" r:id="rId14"/>
    <p:sldId id="273" r:id="rId15"/>
    <p:sldId id="2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168C0-1143-070D-19B8-FBFF7F9D84D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653E49E-2D90-C333-F783-B833D5508A7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629DF2-7CCC-D1F8-84B6-578D55BCC1E7}"/>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5" name="Footer Placeholder 4">
            <a:extLst>
              <a:ext uri="{FF2B5EF4-FFF2-40B4-BE49-F238E27FC236}">
                <a16:creationId xmlns:a16="http://schemas.microsoft.com/office/drawing/2014/main" id="{E848A41A-C230-3806-5534-4D747C12EC2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FA5B229-FD8A-A3CD-3D66-10C88F6AA751}"/>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30762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98937-DE90-F526-9747-795423D1DD5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340209-B8E1-0338-BEB2-ADB64A0F501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D74E73-D41B-518C-84E9-7D87636BF768}"/>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5" name="Footer Placeholder 4">
            <a:extLst>
              <a:ext uri="{FF2B5EF4-FFF2-40B4-BE49-F238E27FC236}">
                <a16:creationId xmlns:a16="http://schemas.microsoft.com/office/drawing/2014/main" id="{33F37005-BDC1-B9E4-495E-9E0DC1F956A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8C6ACB-D4BC-0D19-4E3E-1856AED6604F}"/>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817927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7CC156-CD3E-2D11-0062-AAD02DEF3E82}"/>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C4FF36-0E06-D3EE-513C-E0CE607C75D3}"/>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7A908F-25E4-E570-F033-34CBB6693457}"/>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5" name="Footer Placeholder 4">
            <a:extLst>
              <a:ext uri="{FF2B5EF4-FFF2-40B4-BE49-F238E27FC236}">
                <a16:creationId xmlns:a16="http://schemas.microsoft.com/office/drawing/2014/main" id="{9F56AF0F-F06E-AD35-63E5-88E16171FB7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E18A4BA-3684-5082-9380-38F9B78DBDD2}"/>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645014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67616-ED0C-13AE-F77C-29BC19E90C4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ACBDCF-EEFF-758F-1A79-209D173602B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10E579-0F80-ED19-5DFD-CF8F9441898F}"/>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5" name="Footer Placeholder 4">
            <a:extLst>
              <a:ext uri="{FF2B5EF4-FFF2-40B4-BE49-F238E27FC236}">
                <a16:creationId xmlns:a16="http://schemas.microsoft.com/office/drawing/2014/main" id="{A11E89D9-CA33-ED61-2BC5-601E369383A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A8CD2F0-E11D-8514-03A4-3C7BCDE8679C}"/>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3033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F86BB-EB25-91EC-9D9E-6EAF7870FED2}"/>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C495A56-C197-5034-007B-09F2B30FAACD}"/>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38C61D-F3EA-0E47-9B4B-C940FFBADAD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5" name="Footer Placeholder 4">
            <a:extLst>
              <a:ext uri="{FF2B5EF4-FFF2-40B4-BE49-F238E27FC236}">
                <a16:creationId xmlns:a16="http://schemas.microsoft.com/office/drawing/2014/main" id="{9B90905B-E03F-D395-F03C-CB9193C9341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542B675-59FB-52E4-8F4C-DC87207CFA71}"/>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67030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B7B02-D932-9A21-FE95-1B5983985286}"/>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4B79D15-86B0-6871-915F-6C59D2FDD467}"/>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F237A8D-E297-CCF0-A2C9-0A4C804BA2D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3D6743E-5C76-B06A-C5FF-B51910038F62}"/>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6" name="Footer Placeholder 5">
            <a:extLst>
              <a:ext uri="{FF2B5EF4-FFF2-40B4-BE49-F238E27FC236}">
                <a16:creationId xmlns:a16="http://schemas.microsoft.com/office/drawing/2014/main" id="{7660F02D-5914-8B9C-2A45-663F3D29F37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FF0F534-A7A7-41DB-FEAD-17F17C116066}"/>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221335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8AF7-D454-1B8F-F666-1968F995C23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D2AB4DA-F2E5-1D14-2091-60C0FD105973}"/>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7B5DD2-A9D2-D4DB-C3F8-60C69336DE4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70AE56-5EED-A94F-4DA4-9B8F6B59E86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DB7180-108A-D6A8-1357-A40FB90EB30B}"/>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E905F3E-6A9E-8BE0-21B5-89C2B9923353}"/>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8" name="Footer Placeholder 7">
            <a:extLst>
              <a:ext uri="{FF2B5EF4-FFF2-40B4-BE49-F238E27FC236}">
                <a16:creationId xmlns:a16="http://schemas.microsoft.com/office/drawing/2014/main" id="{0C73D02C-D039-3BB7-032C-7098C90A3A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E114D8B-07A9-5443-9853-E68C3810B7AE}"/>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290504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A7650-86CD-D5F7-EEDD-19E45709DA5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DC03BF0-1F64-5D02-3EDB-2546B274752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4" name="Footer Placeholder 3">
            <a:extLst>
              <a:ext uri="{FF2B5EF4-FFF2-40B4-BE49-F238E27FC236}">
                <a16:creationId xmlns:a16="http://schemas.microsoft.com/office/drawing/2014/main" id="{C11E4633-2EC7-FE43-781C-50E4AA5C0A7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30B240BE-6AAD-96A1-6554-ED6E6A7AD534}"/>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318593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4DF96B-2AF4-10B2-87FB-B9909D4128AA}"/>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3" name="Footer Placeholder 2">
            <a:extLst>
              <a:ext uri="{FF2B5EF4-FFF2-40B4-BE49-F238E27FC236}">
                <a16:creationId xmlns:a16="http://schemas.microsoft.com/office/drawing/2014/main" id="{94CD2776-2795-9C49-49C9-02CAF9D57D3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0B85683-081A-493E-C0AD-E8A5A29790B6}"/>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4231421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70EC5-0898-0F8B-4989-76A6D1E7A1E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CF7238-BCFE-89BC-192E-2AAE480AAF0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4B6BAA-BBD3-70B1-B05C-879B78389AD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8E9099-9B6C-4B32-46B6-FB2FA8D26D62}"/>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6" name="Footer Placeholder 5">
            <a:extLst>
              <a:ext uri="{FF2B5EF4-FFF2-40B4-BE49-F238E27FC236}">
                <a16:creationId xmlns:a16="http://schemas.microsoft.com/office/drawing/2014/main" id="{A6D91546-4C68-79FD-0DE0-40B304224C3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A328806-F369-050B-B29E-E6B36327902B}"/>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56216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FBD5-CA84-8C33-CD6F-25D4F8BC333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5B5118F-1481-2C94-A7B4-C226419DC7F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40820A4-5BA7-B706-F4C5-DE4FD5B6C63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F3C909-A774-3657-0C83-3897DA60E4E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12/11/2024</a:t>
            </a:fld>
            <a:endParaRPr lang="en-GB"/>
          </a:p>
        </p:txBody>
      </p:sp>
      <p:sp>
        <p:nvSpPr>
          <p:cNvPr id="6" name="Footer Placeholder 5">
            <a:extLst>
              <a:ext uri="{FF2B5EF4-FFF2-40B4-BE49-F238E27FC236}">
                <a16:creationId xmlns:a16="http://schemas.microsoft.com/office/drawing/2014/main" id="{CCBFB2D4-545B-E19B-F16D-23C7886481E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5D490E0-7BA0-5191-F3DC-50C29D4B30AC}"/>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47846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AFD44F7-DBFF-E9CB-9DD4-F9DBEB73B6AB}"/>
              </a:ext>
            </a:extLst>
          </p:cNvPr>
          <p:cNvPicPr>
            <a:picLocks noChangeAspect="1"/>
          </p:cNvPicPr>
          <p:nvPr userDrawn="1"/>
        </p:nvPicPr>
        <p:blipFill>
          <a:blip r:embed="rId13">
            <a:alphaModFix amt="20000"/>
          </a:blip>
          <a:srcRect r="9830"/>
          <a:stretch/>
        </p:blipFill>
        <p:spPr>
          <a:xfrm>
            <a:off x="0" y="0"/>
            <a:ext cx="12192000" cy="6760535"/>
          </a:xfrm>
          <a:prstGeom prst="rect">
            <a:avLst/>
          </a:prstGeom>
        </p:spPr>
      </p:pic>
    </p:spTree>
    <p:extLst>
      <p:ext uri="{BB962C8B-B14F-4D97-AF65-F5344CB8AC3E}">
        <p14:creationId xmlns:p14="http://schemas.microsoft.com/office/powerpoint/2010/main" val="433344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4.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4.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BD4CC77-4ED3-3BC6-9F15-8C3E3D5D68AD}"/>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80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2:</a:t>
            </a:r>
            <a:endParaRPr lang="en-GB" sz="48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endParaRPr>
          </a:p>
          <a:p>
            <a:pPr algn="ctr"/>
            <a:r>
              <a:rPr lang="en-GB" sz="48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Character design</a:t>
            </a:r>
          </a:p>
        </p:txBody>
      </p:sp>
      <p:sp>
        <p:nvSpPr>
          <p:cNvPr id="7" name="Rectangle 6">
            <a:extLst>
              <a:ext uri="{FF2B5EF4-FFF2-40B4-BE49-F238E27FC236}">
                <a16:creationId xmlns:a16="http://schemas.microsoft.com/office/drawing/2014/main" id="{2D84D77D-9C1C-2E8F-D1E4-D54880816644}"/>
              </a:ext>
            </a:extLst>
          </p:cNvPr>
          <p:cNvSpPr/>
          <p:nvPr/>
        </p:nvSpPr>
        <p:spPr>
          <a:xfrm>
            <a:off x="965791" y="3614064"/>
            <a:ext cx="10260418" cy="521883"/>
          </a:xfrm>
          <a:prstGeom prst="rect">
            <a:avLst/>
          </a:prstGeom>
          <a:solidFill>
            <a:srgbClr val="002060"/>
          </a:solidFill>
          <a:ln w="28575">
            <a:solidFill>
              <a:srgbClr val="002060"/>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R095: Characters and comics</a:t>
            </a:r>
          </a:p>
        </p:txBody>
      </p:sp>
      <p:sp>
        <p:nvSpPr>
          <p:cNvPr id="8" name="Rectangle 7">
            <a:extLst>
              <a:ext uri="{FF2B5EF4-FFF2-40B4-BE49-F238E27FC236}">
                <a16:creationId xmlns:a16="http://schemas.microsoft.com/office/drawing/2014/main" id="{5796F490-E273-3F90-3818-271B4E8D4E5E}"/>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white text on a black background&#10;&#10;Description automatically generated">
            <a:extLst>
              <a:ext uri="{FF2B5EF4-FFF2-40B4-BE49-F238E27FC236}">
                <a16:creationId xmlns:a16="http://schemas.microsoft.com/office/drawing/2014/main" id="{B64D0521-D00A-943B-B441-AF287D5D49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0" name="TextBox 9">
            <a:extLst>
              <a:ext uri="{FF2B5EF4-FFF2-40B4-BE49-F238E27FC236}">
                <a16:creationId xmlns:a16="http://schemas.microsoft.com/office/drawing/2014/main" id="{EA0DAC53-E6A5-D3F2-4003-7F3E27E89FD6}"/>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1" name="TextBox 10">
            <a:extLst>
              <a:ext uri="{FF2B5EF4-FFF2-40B4-BE49-F238E27FC236}">
                <a16:creationId xmlns:a16="http://schemas.microsoft.com/office/drawing/2014/main" id="{22BE5201-584C-30D8-7CBB-0C67739BEB14}"/>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2" name="Picture 2" descr="Facebook Logos PNG images free download">
            <a:extLst>
              <a:ext uri="{FF2B5EF4-FFF2-40B4-BE49-F238E27FC236}">
                <a16:creationId xmlns:a16="http://schemas.microsoft.com/office/drawing/2014/main" id="{0260517E-1FF8-4CB3-744C-DB0EC833D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7495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2686DC-0522-EC41-53DE-638003C74248}"/>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0CEDE0EC-3F43-D2E1-D598-325679510D4F}"/>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Character features</a:t>
            </a:r>
          </a:p>
        </p:txBody>
      </p:sp>
      <p:pic>
        <p:nvPicPr>
          <p:cNvPr id="10" name="Picture 9">
            <a:extLst>
              <a:ext uri="{FF2B5EF4-FFF2-40B4-BE49-F238E27FC236}">
                <a16:creationId xmlns:a16="http://schemas.microsoft.com/office/drawing/2014/main" id="{2B4E0B2A-24FB-D36D-3B92-ADCF6D65294C}"/>
              </a:ext>
            </a:extLst>
          </p:cNvPr>
          <p:cNvPicPr>
            <a:picLocks noChangeAspect="1"/>
          </p:cNvPicPr>
          <p:nvPr/>
        </p:nvPicPr>
        <p:blipFill>
          <a:blip r:embed="rId2"/>
          <a:stretch>
            <a:fillRect/>
          </a:stretch>
        </p:blipFill>
        <p:spPr>
          <a:xfrm>
            <a:off x="1233045" y="1647063"/>
            <a:ext cx="1348341" cy="1348341"/>
          </a:xfrm>
          <a:prstGeom prst="rect">
            <a:avLst/>
          </a:prstGeom>
        </p:spPr>
      </p:pic>
      <p:sp>
        <p:nvSpPr>
          <p:cNvPr id="12" name="TextBox 11">
            <a:extLst>
              <a:ext uri="{FF2B5EF4-FFF2-40B4-BE49-F238E27FC236}">
                <a16:creationId xmlns:a16="http://schemas.microsoft.com/office/drawing/2014/main" id="{BD784B8F-472F-057F-BAE2-C59CF6D9FC87}"/>
              </a:ext>
            </a:extLst>
          </p:cNvPr>
          <p:cNvSpPr txBox="1"/>
          <p:nvPr/>
        </p:nvSpPr>
        <p:spPr>
          <a:xfrm>
            <a:off x="3100275" y="1815567"/>
            <a:ext cx="3821519" cy="1077218"/>
          </a:xfrm>
          <a:prstGeom prst="rect">
            <a:avLst/>
          </a:prstGeom>
          <a:noFill/>
        </p:spPr>
        <p:txBody>
          <a:bodyPr wrap="square">
            <a:spAutoFit/>
          </a:bodyPr>
          <a:lstStyle/>
          <a:p>
            <a:r>
              <a:rPr lang="en-GB" sz="1600" b="1" dirty="0">
                <a:latin typeface="Segoe UI Variable Text" pitchFamily="2" charset="0"/>
              </a:rPr>
              <a:t>Colour</a:t>
            </a:r>
            <a:r>
              <a:rPr lang="en-GB" sz="1600" dirty="0">
                <a:latin typeface="Segoe UI Variable Text" pitchFamily="2" charset="0"/>
              </a:rPr>
              <a:t> choices can evoke emotions, signal character traits, and even indicate a character’s alignment (e.g., hero or villain).</a:t>
            </a:r>
          </a:p>
        </p:txBody>
      </p:sp>
      <p:pic>
        <p:nvPicPr>
          <p:cNvPr id="2050" name="Picture 2" descr="Shapes Icon &amp; IconExperience - Professional Icons » O-Collection">
            <a:extLst>
              <a:ext uri="{FF2B5EF4-FFF2-40B4-BE49-F238E27FC236}">
                <a16:creationId xmlns:a16="http://schemas.microsoft.com/office/drawing/2014/main" id="{E7DB6783-795B-A124-7909-EA2038D917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6258" y="2960120"/>
            <a:ext cx="1803991" cy="18039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DFBB931-AA90-7316-8A67-868A2CDD21BD}"/>
              </a:ext>
            </a:extLst>
          </p:cNvPr>
          <p:cNvSpPr txBox="1"/>
          <p:nvPr/>
        </p:nvSpPr>
        <p:spPr>
          <a:xfrm>
            <a:off x="3100276" y="3200397"/>
            <a:ext cx="4048347" cy="1323439"/>
          </a:xfrm>
          <a:prstGeom prst="rect">
            <a:avLst/>
          </a:prstGeom>
          <a:noFill/>
        </p:spPr>
        <p:txBody>
          <a:bodyPr wrap="square">
            <a:spAutoFit/>
          </a:bodyPr>
          <a:lstStyle/>
          <a:p>
            <a:r>
              <a:rPr lang="en-GB" sz="1600" b="1" dirty="0">
                <a:latin typeface="Segoe UI Variable Text" pitchFamily="2" charset="0"/>
              </a:rPr>
              <a:t>Shapes</a:t>
            </a:r>
            <a:r>
              <a:rPr lang="en-GB" sz="1600" dirty="0">
                <a:latin typeface="Segoe UI Variable Text" pitchFamily="2" charset="0"/>
              </a:rPr>
              <a:t> give identity to a character which influences how they are perceived by the audience. Rounded shapes can imply friendliness, while sharp, angular shapes might suggest danger or hostility.</a:t>
            </a:r>
          </a:p>
        </p:txBody>
      </p:sp>
      <p:sp>
        <p:nvSpPr>
          <p:cNvPr id="15" name="TextBox 14">
            <a:extLst>
              <a:ext uri="{FF2B5EF4-FFF2-40B4-BE49-F238E27FC236}">
                <a16:creationId xmlns:a16="http://schemas.microsoft.com/office/drawing/2014/main" id="{2558FA68-E8E7-2831-1EAE-71E50ADDF6C4}"/>
              </a:ext>
            </a:extLst>
          </p:cNvPr>
          <p:cNvSpPr txBox="1"/>
          <p:nvPr/>
        </p:nvSpPr>
        <p:spPr>
          <a:xfrm>
            <a:off x="3100276" y="4788604"/>
            <a:ext cx="4048347" cy="1077218"/>
          </a:xfrm>
          <a:prstGeom prst="rect">
            <a:avLst/>
          </a:prstGeom>
          <a:noFill/>
        </p:spPr>
        <p:txBody>
          <a:bodyPr wrap="square">
            <a:spAutoFit/>
          </a:bodyPr>
          <a:lstStyle/>
          <a:p>
            <a:r>
              <a:rPr lang="en-GB" sz="1600" b="1" dirty="0">
                <a:latin typeface="Segoe UI Variable Text" pitchFamily="2" charset="0"/>
              </a:rPr>
              <a:t>Proportion </a:t>
            </a:r>
            <a:r>
              <a:rPr lang="en-GB" sz="1600" dirty="0">
                <a:latin typeface="Segoe UI Variable Text" pitchFamily="2" charset="0"/>
              </a:rPr>
              <a:t>refers to the relationship between different body parts, often used to enhance a character’s personality or highlight unique features.</a:t>
            </a:r>
          </a:p>
        </p:txBody>
      </p:sp>
      <p:pic>
        <p:nvPicPr>
          <p:cNvPr id="2052" name="Picture 4" descr="Proportion Vector Icons free download in SVG, PNG Format">
            <a:extLst>
              <a:ext uri="{FF2B5EF4-FFF2-40B4-BE49-F238E27FC236}">
                <a16:creationId xmlns:a16="http://schemas.microsoft.com/office/drawing/2014/main" id="{9B96BC9F-2ED2-722E-A750-0BE2D72CFB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7617" y="4636522"/>
            <a:ext cx="1612606" cy="161260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4258FBA-2424-A552-94C3-A1E48866A149}"/>
              </a:ext>
            </a:extLst>
          </p:cNvPr>
          <p:cNvSpPr txBox="1"/>
          <p:nvPr/>
        </p:nvSpPr>
        <p:spPr>
          <a:xfrm>
            <a:off x="6974512" y="1841286"/>
            <a:ext cx="4048347"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 The Hulk</a:t>
            </a:r>
            <a:endParaRPr lang="en-GB" sz="1600" dirty="0">
              <a:latin typeface="Segoe UI Variable Text" pitchFamily="2" charset="0"/>
              <a:cs typeface="Segoe UI" panose="020B0502040204020203" pitchFamily="34" charset="0"/>
            </a:endParaRPr>
          </a:p>
        </p:txBody>
      </p:sp>
      <p:sp>
        <p:nvSpPr>
          <p:cNvPr id="17" name="TextBox 16">
            <a:extLst>
              <a:ext uri="{FF2B5EF4-FFF2-40B4-BE49-F238E27FC236}">
                <a16:creationId xmlns:a16="http://schemas.microsoft.com/office/drawing/2014/main" id="{8BB26DB7-17DF-3960-C2FA-A3CA6637FA58}"/>
              </a:ext>
            </a:extLst>
          </p:cNvPr>
          <p:cNvSpPr txBox="1"/>
          <p:nvPr/>
        </p:nvSpPr>
        <p:spPr>
          <a:xfrm>
            <a:off x="7148624" y="5030367"/>
            <a:ext cx="3874236" cy="830997"/>
          </a:xfrm>
          <a:prstGeom prst="rect">
            <a:avLst/>
          </a:prstGeom>
          <a:solidFill>
            <a:srgbClr val="FFC000"/>
          </a:solidFill>
          <a:ln>
            <a:solidFill>
              <a:schemeClr val="tx1"/>
            </a:solidFill>
          </a:ln>
        </p:spPr>
        <p:txBody>
          <a:bodyPr wrap="square" rtlCol="0">
            <a:spAutoFit/>
          </a:bodyPr>
          <a:lstStyle/>
          <a:p>
            <a:r>
              <a:rPr lang="en-GB" sz="1600" b="1" dirty="0">
                <a:latin typeface="Segoe UI Variable Text" pitchFamily="2" charset="0"/>
              </a:rPr>
              <a:t>Discussion</a:t>
            </a:r>
          </a:p>
          <a:p>
            <a:r>
              <a:rPr lang="en-GB" sz="1600" dirty="0">
                <a:latin typeface="Segoe UI Variable Text" pitchFamily="2" charset="0"/>
              </a:rPr>
              <a:t>Discuss how these features apply to the Hulk character.</a:t>
            </a:r>
          </a:p>
        </p:txBody>
      </p:sp>
      <p:pic>
        <p:nvPicPr>
          <p:cNvPr id="2056" name="Picture 8" descr="Hulk (Dr. Bruce Banner) (Savage Hulk persona) | art by Ron Garney ...">
            <a:extLst>
              <a:ext uri="{FF2B5EF4-FFF2-40B4-BE49-F238E27FC236}">
                <a16:creationId xmlns:a16="http://schemas.microsoft.com/office/drawing/2014/main" id="{7BEA9A29-9582-E0D2-1F62-A621CA91FF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0726" y="2282212"/>
            <a:ext cx="1890716" cy="264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8246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2686DC-0522-EC41-53DE-638003C74248}"/>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0CEDE0EC-3F43-D2E1-D598-325679510D4F}"/>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pic>
        <p:nvPicPr>
          <p:cNvPr id="8" name="Picture 8" descr="Hulk (Dr. Bruce Banner) (Savage Hulk persona) | art by Ron Garney ...">
            <a:extLst>
              <a:ext uri="{FF2B5EF4-FFF2-40B4-BE49-F238E27FC236}">
                <a16:creationId xmlns:a16="http://schemas.microsoft.com/office/drawing/2014/main" id="{2731B574-5AF1-0EB8-DAD3-6802DC108B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7274" y="1860329"/>
            <a:ext cx="2975237" cy="416156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621BAEB-5CFF-3957-0484-56547822D7A5}"/>
              </a:ext>
            </a:extLst>
          </p:cNvPr>
          <p:cNvSpPr txBox="1"/>
          <p:nvPr/>
        </p:nvSpPr>
        <p:spPr>
          <a:xfrm>
            <a:off x="5589097" y="2259924"/>
            <a:ext cx="4830810" cy="2800767"/>
          </a:xfrm>
          <a:prstGeom prst="rect">
            <a:avLst/>
          </a:prstGeom>
          <a:noFill/>
        </p:spPr>
        <p:txBody>
          <a:bodyPr wrap="square">
            <a:spAutoFit/>
          </a:bodyPr>
          <a:lstStyle/>
          <a:p>
            <a:r>
              <a:rPr lang="en-GB" sz="1600" b="1" dirty="0">
                <a:latin typeface="Segoe UI Variable Text" pitchFamily="2" charset="0"/>
              </a:rPr>
              <a:t>Colour: </a:t>
            </a:r>
            <a:r>
              <a:rPr lang="en-GB" sz="1600" dirty="0">
                <a:latin typeface="Segoe UI Variable Text" pitchFamily="2" charset="0"/>
              </a:rPr>
              <a:t>The Hulk’s iconic green skin symbolises his unnatural, rage-driven power, setting him apart visually and highlighting his intensity.</a:t>
            </a:r>
          </a:p>
          <a:p>
            <a:endParaRPr lang="en-GB" sz="1600" dirty="0">
              <a:latin typeface="Segoe UI Variable Text" pitchFamily="2" charset="0"/>
            </a:endParaRPr>
          </a:p>
          <a:p>
            <a:r>
              <a:rPr lang="en-GB" sz="1600" b="1" dirty="0">
                <a:latin typeface="Segoe UI Variable Text" pitchFamily="2" charset="0"/>
              </a:rPr>
              <a:t>Shape: </a:t>
            </a:r>
            <a:r>
              <a:rPr lang="en-GB" sz="1600" dirty="0">
                <a:latin typeface="Segoe UI Variable Text" pitchFamily="2" charset="0"/>
              </a:rPr>
              <a:t>His bulky, rectangular shape with broad shoulders and large fists emphasises his brute strength and resilience.</a:t>
            </a:r>
          </a:p>
          <a:p>
            <a:endParaRPr lang="en-GB" sz="1600" dirty="0">
              <a:latin typeface="Segoe UI Variable Text" pitchFamily="2" charset="0"/>
            </a:endParaRPr>
          </a:p>
          <a:p>
            <a:r>
              <a:rPr lang="en-GB" sz="1600" b="1" dirty="0">
                <a:latin typeface="Segoe UI Variable Text" pitchFamily="2" charset="0"/>
              </a:rPr>
              <a:t>Proportion:  </a:t>
            </a:r>
            <a:r>
              <a:rPr lang="en-GB" sz="1600" dirty="0">
                <a:latin typeface="Segoe UI Variable Text" pitchFamily="2" charset="0"/>
              </a:rPr>
              <a:t>The Hulk’s oversized upper body and arms create an imposing silhouette, making his power and "otherness" visually unmistakable.</a:t>
            </a:r>
          </a:p>
        </p:txBody>
      </p:sp>
      <p:cxnSp>
        <p:nvCxnSpPr>
          <p:cNvPr id="14" name="Straight Arrow Connector 13">
            <a:extLst>
              <a:ext uri="{FF2B5EF4-FFF2-40B4-BE49-F238E27FC236}">
                <a16:creationId xmlns:a16="http://schemas.microsoft.com/office/drawing/2014/main" id="{08DB8AC4-6834-337C-622C-4A0DDE07B136}"/>
              </a:ext>
            </a:extLst>
          </p:cNvPr>
          <p:cNvCxnSpPr/>
          <p:nvPr/>
        </p:nvCxnSpPr>
        <p:spPr>
          <a:xfrm flipH="1">
            <a:off x="4518837" y="2434855"/>
            <a:ext cx="107026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9EF531A-EA5C-EB64-DCBA-74B76F01B6E1}"/>
              </a:ext>
            </a:extLst>
          </p:cNvPr>
          <p:cNvCxnSpPr/>
          <p:nvPr/>
        </p:nvCxnSpPr>
        <p:spPr>
          <a:xfrm flipH="1">
            <a:off x="4518837" y="3429000"/>
            <a:ext cx="107026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C28BF06-DFA9-555B-D789-F1A5E81AAA55}"/>
              </a:ext>
            </a:extLst>
          </p:cNvPr>
          <p:cNvCxnSpPr/>
          <p:nvPr/>
        </p:nvCxnSpPr>
        <p:spPr>
          <a:xfrm flipH="1">
            <a:off x="4518837" y="4422305"/>
            <a:ext cx="107026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7165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E709F3-9A32-A29A-B23E-E38BC9DC777F}"/>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8F5531A0-19F9-0386-C77A-EE2618AC27A9}"/>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Client brief</a:t>
            </a:r>
          </a:p>
        </p:txBody>
      </p:sp>
      <p:sp>
        <p:nvSpPr>
          <p:cNvPr id="7" name="TextBox 6">
            <a:extLst>
              <a:ext uri="{FF2B5EF4-FFF2-40B4-BE49-F238E27FC236}">
                <a16:creationId xmlns:a16="http://schemas.microsoft.com/office/drawing/2014/main" id="{CDD353A3-4BBA-86B0-55CC-1A009249D405}"/>
              </a:ext>
            </a:extLst>
          </p:cNvPr>
          <p:cNvSpPr txBox="1"/>
          <p:nvPr/>
        </p:nvSpPr>
        <p:spPr>
          <a:xfrm>
            <a:off x="7330940" y="1782174"/>
            <a:ext cx="3621346" cy="830997"/>
          </a:xfrm>
          <a:prstGeom prst="rect">
            <a:avLst/>
          </a:prstGeom>
          <a:noFill/>
        </p:spPr>
        <p:txBody>
          <a:bodyPr wrap="square" rtlCol="0">
            <a:spAutoFit/>
          </a:bodyPr>
          <a:lstStyle/>
          <a:p>
            <a:r>
              <a:rPr lang="en-GB" sz="1600" dirty="0">
                <a:latin typeface="Segoe UI Variable Text" pitchFamily="2" charset="0"/>
              </a:rPr>
              <a:t>Re-read the brief and the knowledge organiser you created from last lesson.</a:t>
            </a:r>
          </a:p>
        </p:txBody>
      </p:sp>
      <p:pic>
        <p:nvPicPr>
          <p:cNvPr id="5" name="Picture 4" descr="A white text on a white background&#10;&#10;Description automatically generated">
            <a:extLst>
              <a:ext uri="{FF2B5EF4-FFF2-40B4-BE49-F238E27FC236}">
                <a16:creationId xmlns:a16="http://schemas.microsoft.com/office/drawing/2014/main" id="{1F1DD19F-3326-28B1-B265-6C9F8A68AA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9714" y="1651681"/>
            <a:ext cx="6001058" cy="3892750"/>
          </a:xfrm>
          <a:prstGeom prst="rect">
            <a:avLst/>
          </a:prstGeom>
        </p:spPr>
      </p:pic>
    </p:spTree>
    <p:extLst>
      <p:ext uri="{BB962C8B-B14F-4D97-AF65-F5344CB8AC3E}">
        <p14:creationId xmlns:p14="http://schemas.microsoft.com/office/powerpoint/2010/main" val="1724683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9BB9A-2B0A-2C18-8889-B26AE8B050D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6163617-6F41-D146-0F5D-418BA0D6C00A}"/>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8E4E7295-09A4-4DB8-41A1-6981879BC69D}"/>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Write-up guidance</a:t>
            </a:r>
          </a:p>
        </p:txBody>
      </p:sp>
      <p:graphicFrame>
        <p:nvGraphicFramePr>
          <p:cNvPr id="4" name="Table 3">
            <a:extLst>
              <a:ext uri="{FF2B5EF4-FFF2-40B4-BE49-F238E27FC236}">
                <a16:creationId xmlns:a16="http://schemas.microsoft.com/office/drawing/2014/main" id="{DB273297-F30D-B4B1-5DC0-479CCABA6B97}"/>
              </a:ext>
            </a:extLst>
          </p:cNvPr>
          <p:cNvGraphicFramePr>
            <a:graphicFrameLocks noGrp="1"/>
          </p:cNvGraphicFramePr>
          <p:nvPr>
            <p:extLst>
              <p:ext uri="{D42A27DB-BD31-4B8C-83A1-F6EECF244321}">
                <p14:modId xmlns:p14="http://schemas.microsoft.com/office/powerpoint/2010/main" val="1691517004"/>
              </p:ext>
            </p:extLst>
          </p:nvPr>
        </p:nvGraphicFramePr>
        <p:xfrm>
          <a:off x="1436577" y="1754676"/>
          <a:ext cx="3294912" cy="361203"/>
        </p:xfrm>
        <a:graphic>
          <a:graphicData uri="http://schemas.openxmlformats.org/drawingml/2006/table">
            <a:tbl>
              <a:tblPr firstRow="1" bandRow="1">
                <a:tableStyleId>{5C22544A-7EE6-4342-B048-85BDC9FD1C3A}</a:tableStyleId>
              </a:tblPr>
              <a:tblGrid>
                <a:gridCol w="3294912">
                  <a:extLst>
                    <a:ext uri="{9D8B030D-6E8A-4147-A177-3AD203B41FA5}">
                      <a16:colId xmlns:a16="http://schemas.microsoft.com/office/drawing/2014/main" val="1084147178"/>
                    </a:ext>
                  </a:extLst>
                </a:gridCol>
              </a:tblGrid>
              <a:tr h="361203">
                <a:tc>
                  <a:txBody>
                    <a:bodyPr/>
                    <a:lstStyle/>
                    <a:p>
                      <a:pPr algn="ctr"/>
                      <a:r>
                        <a:rPr lang="en-GB" sz="1600" dirty="0">
                          <a:latin typeface="Segoe UI Variable Text" pitchFamily="2" charset="0"/>
                        </a:rPr>
                        <a:t>How?</a:t>
                      </a:r>
                    </a:p>
                  </a:txBody>
                  <a:tcPr/>
                </a:tc>
                <a:extLst>
                  <a:ext uri="{0D108BD9-81ED-4DB2-BD59-A6C34878D82A}">
                    <a16:rowId xmlns:a16="http://schemas.microsoft.com/office/drawing/2014/main" val="1557900912"/>
                  </a:ext>
                </a:extLst>
              </a:tr>
            </a:tbl>
          </a:graphicData>
        </a:graphic>
      </p:graphicFrame>
      <p:graphicFrame>
        <p:nvGraphicFramePr>
          <p:cNvPr id="6" name="Table 5">
            <a:extLst>
              <a:ext uri="{FF2B5EF4-FFF2-40B4-BE49-F238E27FC236}">
                <a16:creationId xmlns:a16="http://schemas.microsoft.com/office/drawing/2014/main" id="{4F62E421-E4BE-5525-AF3D-1678E8500E4A}"/>
              </a:ext>
            </a:extLst>
          </p:cNvPr>
          <p:cNvGraphicFramePr>
            <a:graphicFrameLocks noGrp="1"/>
          </p:cNvGraphicFramePr>
          <p:nvPr>
            <p:extLst>
              <p:ext uri="{D42A27DB-BD31-4B8C-83A1-F6EECF244321}">
                <p14:modId xmlns:p14="http://schemas.microsoft.com/office/powerpoint/2010/main" val="2180155030"/>
              </p:ext>
            </p:extLst>
          </p:nvPr>
        </p:nvGraphicFramePr>
        <p:xfrm>
          <a:off x="5539564" y="1754676"/>
          <a:ext cx="4943548" cy="822960"/>
        </p:xfrm>
        <a:graphic>
          <a:graphicData uri="http://schemas.openxmlformats.org/drawingml/2006/table">
            <a:tbl>
              <a:tblPr firstRow="1" bandRow="1">
                <a:tableStyleId>{5C22544A-7EE6-4342-B048-85BDC9FD1C3A}</a:tableStyleId>
              </a:tblPr>
              <a:tblGrid>
                <a:gridCol w="4943548">
                  <a:extLst>
                    <a:ext uri="{9D8B030D-6E8A-4147-A177-3AD203B41FA5}">
                      <a16:colId xmlns:a16="http://schemas.microsoft.com/office/drawing/2014/main" val="1084147178"/>
                    </a:ext>
                  </a:extLst>
                </a:gridCol>
              </a:tblGrid>
              <a:tr h="370840">
                <a:tc>
                  <a:txBody>
                    <a:bodyPr/>
                    <a:lstStyle/>
                    <a:p>
                      <a:pPr algn="ctr"/>
                      <a:r>
                        <a:rPr lang="en-GB" sz="1600" dirty="0">
                          <a:latin typeface="Segoe UI Variable Text" pitchFamily="2" charset="0"/>
                        </a:rPr>
                        <a:t>How will this be presented? </a:t>
                      </a:r>
                    </a:p>
                    <a:p>
                      <a:pPr algn="ctr"/>
                      <a:r>
                        <a:rPr lang="en-GB" sz="1600" b="0" dirty="0">
                          <a:latin typeface="Segoe UI Variable Text" pitchFamily="2" charset="0"/>
                        </a:rPr>
                        <a:t>This could be a visual description of what you plan to do.</a:t>
                      </a:r>
                    </a:p>
                  </a:txBody>
                  <a:tcPr/>
                </a:tc>
                <a:extLst>
                  <a:ext uri="{0D108BD9-81ED-4DB2-BD59-A6C34878D82A}">
                    <a16:rowId xmlns:a16="http://schemas.microsoft.com/office/drawing/2014/main" val="1557900912"/>
                  </a:ext>
                </a:extLst>
              </a:tr>
            </a:tbl>
          </a:graphicData>
        </a:graphic>
      </p:graphicFrame>
      <p:cxnSp>
        <p:nvCxnSpPr>
          <p:cNvPr id="9" name="Straight Arrow Connector 8">
            <a:extLst>
              <a:ext uri="{FF2B5EF4-FFF2-40B4-BE49-F238E27FC236}">
                <a16:creationId xmlns:a16="http://schemas.microsoft.com/office/drawing/2014/main" id="{D7EFBFCF-C9EA-66EB-F39C-89EE6F588E66}"/>
              </a:ext>
            </a:extLst>
          </p:cNvPr>
          <p:cNvCxnSpPr>
            <a:cxnSpLocks/>
          </p:cNvCxnSpPr>
          <p:nvPr/>
        </p:nvCxnSpPr>
        <p:spPr>
          <a:xfrm>
            <a:off x="4731489" y="1913860"/>
            <a:ext cx="80807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Table 9">
            <a:extLst>
              <a:ext uri="{FF2B5EF4-FFF2-40B4-BE49-F238E27FC236}">
                <a16:creationId xmlns:a16="http://schemas.microsoft.com/office/drawing/2014/main" id="{6F495B26-2AB5-BEC3-0871-0291C363AA1D}"/>
              </a:ext>
            </a:extLst>
          </p:cNvPr>
          <p:cNvGraphicFramePr>
            <a:graphicFrameLocks noGrp="1"/>
          </p:cNvGraphicFramePr>
          <p:nvPr>
            <p:extLst>
              <p:ext uri="{D42A27DB-BD31-4B8C-83A1-F6EECF244321}">
                <p14:modId xmlns:p14="http://schemas.microsoft.com/office/powerpoint/2010/main" val="4035603864"/>
              </p:ext>
            </p:extLst>
          </p:nvPr>
        </p:nvGraphicFramePr>
        <p:xfrm>
          <a:off x="1436577" y="2698704"/>
          <a:ext cx="3294912" cy="361203"/>
        </p:xfrm>
        <a:graphic>
          <a:graphicData uri="http://schemas.openxmlformats.org/drawingml/2006/table">
            <a:tbl>
              <a:tblPr firstRow="1" bandRow="1">
                <a:tableStyleId>{5C22544A-7EE6-4342-B048-85BDC9FD1C3A}</a:tableStyleId>
              </a:tblPr>
              <a:tblGrid>
                <a:gridCol w="3294912">
                  <a:extLst>
                    <a:ext uri="{9D8B030D-6E8A-4147-A177-3AD203B41FA5}">
                      <a16:colId xmlns:a16="http://schemas.microsoft.com/office/drawing/2014/main" val="1084147178"/>
                    </a:ext>
                  </a:extLst>
                </a:gridCol>
              </a:tblGrid>
              <a:tr h="361203">
                <a:tc>
                  <a:txBody>
                    <a:bodyPr/>
                    <a:lstStyle/>
                    <a:p>
                      <a:pPr algn="ctr"/>
                      <a:r>
                        <a:rPr lang="en-GB" sz="1600" dirty="0">
                          <a:latin typeface="Segoe UI Variable Text" pitchFamily="2" charset="0"/>
                        </a:rPr>
                        <a:t>Why?</a:t>
                      </a:r>
                    </a:p>
                  </a:txBody>
                  <a:tcPr/>
                </a:tc>
                <a:extLst>
                  <a:ext uri="{0D108BD9-81ED-4DB2-BD59-A6C34878D82A}">
                    <a16:rowId xmlns:a16="http://schemas.microsoft.com/office/drawing/2014/main" val="1557900912"/>
                  </a:ext>
                </a:extLst>
              </a:tr>
            </a:tbl>
          </a:graphicData>
        </a:graphic>
      </p:graphicFrame>
      <p:graphicFrame>
        <p:nvGraphicFramePr>
          <p:cNvPr id="11" name="Table 10">
            <a:extLst>
              <a:ext uri="{FF2B5EF4-FFF2-40B4-BE49-F238E27FC236}">
                <a16:creationId xmlns:a16="http://schemas.microsoft.com/office/drawing/2014/main" id="{F82D88B4-631F-761C-DC5D-5831CE26FBEB}"/>
              </a:ext>
            </a:extLst>
          </p:cNvPr>
          <p:cNvGraphicFramePr>
            <a:graphicFrameLocks noGrp="1"/>
          </p:cNvGraphicFramePr>
          <p:nvPr>
            <p:extLst>
              <p:ext uri="{D42A27DB-BD31-4B8C-83A1-F6EECF244321}">
                <p14:modId xmlns:p14="http://schemas.microsoft.com/office/powerpoint/2010/main" val="2026175699"/>
              </p:ext>
            </p:extLst>
          </p:nvPr>
        </p:nvGraphicFramePr>
        <p:xfrm>
          <a:off x="5539564" y="2698704"/>
          <a:ext cx="4943548" cy="1066800"/>
        </p:xfrm>
        <a:graphic>
          <a:graphicData uri="http://schemas.openxmlformats.org/drawingml/2006/table">
            <a:tbl>
              <a:tblPr firstRow="1" bandRow="1">
                <a:tableStyleId>{5C22544A-7EE6-4342-B048-85BDC9FD1C3A}</a:tableStyleId>
              </a:tblPr>
              <a:tblGrid>
                <a:gridCol w="4943548">
                  <a:extLst>
                    <a:ext uri="{9D8B030D-6E8A-4147-A177-3AD203B41FA5}">
                      <a16:colId xmlns:a16="http://schemas.microsoft.com/office/drawing/2014/main" val="1084147178"/>
                    </a:ext>
                  </a:extLst>
                </a:gridCol>
              </a:tblGrid>
              <a:tr h="370840">
                <a:tc>
                  <a:txBody>
                    <a:bodyPr/>
                    <a:lstStyle/>
                    <a:p>
                      <a:pPr algn="ctr"/>
                      <a:r>
                        <a:rPr lang="en-GB" sz="1600" b="1" dirty="0">
                          <a:latin typeface="Segoe UI Variable Text" pitchFamily="2" charset="0"/>
                        </a:rPr>
                        <a:t>Why have you chosen to do this?</a:t>
                      </a:r>
                    </a:p>
                    <a:p>
                      <a:pPr algn="ctr"/>
                      <a:r>
                        <a:rPr lang="en-GB" sz="1600" b="0" dirty="0">
                          <a:latin typeface="Segoe UI Variable Text" pitchFamily="2" charset="0"/>
                        </a:rPr>
                        <a:t>This could be linking the idea to the concept. (e.g. I will use a cartoon character because they’re commonly used in children's stories)</a:t>
                      </a:r>
                    </a:p>
                  </a:txBody>
                  <a:tcPr/>
                </a:tc>
                <a:extLst>
                  <a:ext uri="{0D108BD9-81ED-4DB2-BD59-A6C34878D82A}">
                    <a16:rowId xmlns:a16="http://schemas.microsoft.com/office/drawing/2014/main" val="1557900912"/>
                  </a:ext>
                </a:extLst>
              </a:tr>
            </a:tbl>
          </a:graphicData>
        </a:graphic>
      </p:graphicFrame>
      <p:cxnSp>
        <p:nvCxnSpPr>
          <p:cNvPr id="12" name="Straight Arrow Connector 11">
            <a:extLst>
              <a:ext uri="{FF2B5EF4-FFF2-40B4-BE49-F238E27FC236}">
                <a16:creationId xmlns:a16="http://schemas.microsoft.com/office/drawing/2014/main" id="{9A99CC03-4653-BB12-0BCC-1526351CE9CA}"/>
              </a:ext>
            </a:extLst>
          </p:cNvPr>
          <p:cNvCxnSpPr>
            <a:cxnSpLocks/>
          </p:cNvCxnSpPr>
          <p:nvPr/>
        </p:nvCxnSpPr>
        <p:spPr>
          <a:xfrm>
            <a:off x="4731489" y="2857888"/>
            <a:ext cx="80807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6" name="Table 15">
            <a:extLst>
              <a:ext uri="{FF2B5EF4-FFF2-40B4-BE49-F238E27FC236}">
                <a16:creationId xmlns:a16="http://schemas.microsoft.com/office/drawing/2014/main" id="{2BE01184-F82F-58FC-F8A9-3DBA697DC09A}"/>
              </a:ext>
            </a:extLst>
          </p:cNvPr>
          <p:cNvGraphicFramePr>
            <a:graphicFrameLocks noGrp="1"/>
          </p:cNvGraphicFramePr>
          <p:nvPr>
            <p:extLst>
              <p:ext uri="{D42A27DB-BD31-4B8C-83A1-F6EECF244321}">
                <p14:modId xmlns:p14="http://schemas.microsoft.com/office/powerpoint/2010/main" val="1143995891"/>
              </p:ext>
            </p:extLst>
          </p:nvPr>
        </p:nvGraphicFramePr>
        <p:xfrm>
          <a:off x="1436577" y="3865154"/>
          <a:ext cx="3294912" cy="361203"/>
        </p:xfrm>
        <a:graphic>
          <a:graphicData uri="http://schemas.openxmlformats.org/drawingml/2006/table">
            <a:tbl>
              <a:tblPr firstRow="1" bandRow="1">
                <a:tableStyleId>{5C22544A-7EE6-4342-B048-85BDC9FD1C3A}</a:tableStyleId>
              </a:tblPr>
              <a:tblGrid>
                <a:gridCol w="3294912">
                  <a:extLst>
                    <a:ext uri="{9D8B030D-6E8A-4147-A177-3AD203B41FA5}">
                      <a16:colId xmlns:a16="http://schemas.microsoft.com/office/drawing/2014/main" val="1084147178"/>
                    </a:ext>
                  </a:extLst>
                </a:gridCol>
              </a:tblGrid>
              <a:tr h="361203">
                <a:tc>
                  <a:txBody>
                    <a:bodyPr/>
                    <a:lstStyle/>
                    <a:p>
                      <a:pPr algn="ctr"/>
                      <a:r>
                        <a:rPr lang="en-GB" sz="1600" dirty="0">
                          <a:latin typeface="Segoe UI Variable Text" pitchFamily="2" charset="0"/>
                        </a:rPr>
                        <a:t>Suitability for the brief</a:t>
                      </a:r>
                    </a:p>
                  </a:txBody>
                  <a:tcPr/>
                </a:tc>
                <a:extLst>
                  <a:ext uri="{0D108BD9-81ED-4DB2-BD59-A6C34878D82A}">
                    <a16:rowId xmlns:a16="http://schemas.microsoft.com/office/drawing/2014/main" val="1557900912"/>
                  </a:ext>
                </a:extLst>
              </a:tr>
            </a:tbl>
          </a:graphicData>
        </a:graphic>
      </p:graphicFrame>
      <p:graphicFrame>
        <p:nvGraphicFramePr>
          <p:cNvPr id="17" name="Table 16">
            <a:extLst>
              <a:ext uri="{FF2B5EF4-FFF2-40B4-BE49-F238E27FC236}">
                <a16:creationId xmlns:a16="http://schemas.microsoft.com/office/drawing/2014/main" id="{667C468A-2F98-570E-2D4C-E6253510753F}"/>
              </a:ext>
            </a:extLst>
          </p:cNvPr>
          <p:cNvGraphicFramePr>
            <a:graphicFrameLocks noGrp="1"/>
          </p:cNvGraphicFramePr>
          <p:nvPr>
            <p:extLst>
              <p:ext uri="{D42A27DB-BD31-4B8C-83A1-F6EECF244321}">
                <p14:modId xmlns:p14="http://schemas.microsoft.com/office/powerpoint/2010/main" val="275417318"/>
              </p:ext>
            </p:extLst>
          </p:nvPr>
        </p:nvGraphicFramePr>
        <p:xfrm>
          <a:off x="5539564" y="3865154"/>
          <a:ext cx="4943548" cy="1066800"/>
        </p:xfrm>
        <a:graphic>
          <a:graphicData uri="http://schemas.openxmlformats.org/drawingml/2006/table">
            <a:tbl>
              <a:tblPr firstRow="1" bandRow="1">
                <a:tableStyleId>{5C22544A-7EE6-4342-B048-85BDC9FD1C3A}</a:tableStyleId>
              </a:tblPr>
              <a:tblGrid>
                <a:gridCol w="4943548">
                  <a:extLst>
                    <a:ext uri="{9D8B030D-6E8A-4147-A177-3AD203B41FA5}">
                      <a16:colId xmlns:a16="http://schemas.microsoft.com/office/drawing/2014/main" val="1084147178"/>
                    </a:ext>
                  </a:extLst>
                </a:gridCol>
              </a:tblGrid>
              <a:tr h="370840">
                <a:tc>
                  <a:txBody>
                    <a:bodyPr/>
                    <a:lstStyle/>
                    <a:p>
                      <a:pPr algn="ctr"/>
                      <a:r>
                        <a:rPr lang="en-GB" sz="1600" b="1" dirty="0">
                          <a:latin typeface="Segoe UI Variable Text" pitchFamily="2" charset="0"/>
                        </a:rPr>
                        <a:t>Does it match the client and what they offer?</a:t>
                      </a:r>
                    </a:p>
                    <a:p>
                      <a:pPr algn="ctr"/>
                      <a:r>
                        <a:rPr lang="en-GB" sz="1600" b="0" dirty="0">
                          <a:latin typeface="Segoe UI Variable Text" pitchFamily="2" charset="0"/>
                        </a:rPr>
                        <a:t>For example, Simply Teach is an educational organisation, does your choice reflect the service they offer.</a:t>
                      </a:r>
                    </a:p>
                  </a:txBody>
                  <a:tcPr/>
                </a:tc>
                <a:extLst>
                  <a:ext uri="{0D108BD9-81ED-4DB2-BD59-A6C34878D82A}">
                    <a16:rowId xmlns:a16="http://schemas.microsoft.com/office/drawing/2014/main" val="1557900912"/>
                  </a:ext>
                </a:extLst>
              </a:tr>
            </a:tbl>
          </a:graphicData>
        </a:graphic>
      </p:graphicFrame>
      <p:cxnSp>
        <p:nvCxnSpPr>
          <p:cNvPr id="18" name="Straight Arrow Connector 17">
            <a:extLst>
              <a:ext uri="{FF2B5EF4-FFF2-40B4-BE49-F238E27FC236}">
                <a16:creationId xmlns:a16="http://schemas.microsoft.com/office/drawing/2014/main" id="{36E34D20-7660-A512-48C3-D21DEB586C96}"/>
              </a:ext>
            </a:extLst>
          </p:cNvPr>
          <p:cNvCxnSpPr>
            <a:cxnSpLocks/>
          </p:cNvCxnSpPr>
          <p:nvPr/>
        </p:nvCxnSpPr>
        <p:spPr>
          <a:xfrm>
            <a:off x="4731489" y="4024338"/>
            <a:ext cx="80807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9" name="Table 18">
            <a:extLst>
              <a:ext uri="{FF2B5EF4-FFF2-40B4-BE49-F238E27FC236}">
                <a16:creationId xmlns:a16="http://schemas.microsoft.com/office/drawing/2014/main" id="{797636D0-2C55-2BA8-B91A-51A32BB5CD33}"/>
              </a:ext>
            </a:extLst>
          </p:cNvPr>
          <p:cNvGraphicFramePr>
            <a:graphicFrameLocks noGrp="1"/>
          </p:cNvGraphicFramePr>
          <p:nvPr>
            <p:extLst>
              <p:ext uri="{D42A27DB-BD31-4B8C-83A1-F6EECF244321}">
                <p14:modId xmlns:p14="http://schemas.microsoft.com/office/powerpoint/2010/main" val="1028445923"/>
              </p:ext>
            </p:extLst>
          </p:nvPr>
        </p:nvGraphicFramePr>
        <p:xfrm>
          <a:off x="1436577" y="4988768"/>
          <a:ext cx="3294912" cy="361203"/>
        </p:xfrm>
        <a:graphic>
          <a:graphicData uri="http://schemas.openxmlformats.org/drawingml/2006/table">
            <a:tbl>
              <a:tblPr firstRow="1" bandRow="1">
                <a:tableStyleId>{5C22544A-7EE6-4342-B048-85BDC9FD1C3A}</a:tableStyleId>
              </a:tblPr>
              <a:tblGrid>
                <a:gridCol w="3294912">
                  <a:extLst>
                    <a:ext uri="{9D8B030D-6E8A-4147-A177-3AD203B41FA5}">
                      <a16:colId xmlns:a16="http://schemas.microsoft.com/office/drawing/2014/main" val="1084147178"/>
                    </a:ext>
                  </a:extLst>
                </a:gridCol>
              </a:tblGrid>
              <a:tr h="361203">
                <a:tc>
                  <a:txBody>
                    <a:bodyPr/>
                    <a:lstStyle/>
                    <a:p>
                      <a:pPr algn="ctr"/>
                      <a:r>
                        <a:rPr lang="en-GB" sz="1600" dirty="0">
                          <a:latin typeface="Segoe UI Variable Text" pitchFamily="2" charset="0"/>
                        </a:rPr>
                        <a:t>Suitability for the audience</a:t>
                      </a:r>
                    </a:p>
                  </a:txBody>
                  <a:tcPr/>
                </a:tc>
                <a:extLst>
                  <a:ext uri="{0D108BD9-81ED-4DB2-BD59-A6C34878D82A}">
                    <a16:rowId xmlns:a16="http://schemas.microsoft.com/office/drawing/2014/main" val="1557900912"/>
                  </a:ext>
                </a:extLst>
              </a:tr>
            </a:tbl>
          </a:graphicData>
        </a:graphic>
      </p:graphicFrame>
      <p:graphicFrame>
        <p:nvGraphicFramePr>
          <p:cNvPr id="20" name="Table 19">
            <a:extLst>
              <a:ext uri="{FF2B5EF4-FFF2-40B4-BE49-F238E27FC236}">
                <a16:creationId xmlns:a16="http://schemas.microsoft.com/office/drawing/2014/main" id="{F7D7FBF1-5F82-A85D-D460-81025ADAE40C}"/>
              </a:ext>
            </a:extLst>
          </p:cNvPr>
          <p:cNvGraphicFramePr>
            <a:graphicFrameLocks noGrp="1"/>
          </p:cNvGraphicFramePr>
          <p:nvPr>
            <p:extLst>
              <p:ext uri="{D42A27DB-BD31-4B8C-83A1-F6EECF244321}">
                <p14:modId xmlns:p14="http://schemas.microsoft.com/office/powerpoint/2010/main" val="1750392418"/>
              </p:ext>
            </p:extLst>
          </p:nvPr>
        </p:nvGraphicFramePr>
        <p:xfrm>
          <a:off x="5539564" y="5010186"/>
          <a:ext cx="4943548" cy="1066800"/>
        </p:xfrm>
        <a:graphic>
          <a:graphicData uri="http://schemas.openxmlformats.org/drawingml/2006/table">
            <a:tbl>
              <a:tblPr firstRow="1" bandRow="1">
                <a:tableStyleId>{5C22544A-7EE6-4342-B048-85BDC9FD1C3A}</a:tableStyleId>
              </a:tblPr>
              <a:tblGrid>
                <a:gridCol w="4943548">
                  <a:extLst>
                    <a:ext uri="{9D8B030D-6E8A-4147-A177-3AD203B41FA5}">
                      <a16:colId xmlns:a16="http://schemas.microsoft.com/office/drawing/2014/main" val="1084147178"/>
                    </a:ext>
                  </a:extLst>
                </a:gridCol>
              </a:tblGrid>
              <a:tr h="370840">
                <a:tc>
                  <a:txBody>
                    <a:bodyPr/>
                    <a:lstStyle/>
                    <a:p>
                      <a:pPr algn="ctr"/>
                      <a:r>
                        <a:rPr lang="en-GB" sz="1600" b="1" dirty="0">
                          <a:latin typeface="Segoe UI Variable Text" pitchFamily="2" charset="0"/>
                        </a:rPr>
                        <a:t>Does it appeal to the target audience?</a:t>
                      </a:r>
                    </a:p>
                    <a:p>
                      <a:pPr algn="ctr"/>
                      <a:r>
                        <a:rPr lang="en-GB" sz="1600" b="0" dirty="0">
                          <a:latin typeface="Segoe UI Variable Text" pitchFamily="2" charset="0"/>
                        </a:rPr>
                        <a:t>In this example, the audience is really young children, how are the ideas you’ve come up with suitable for them? Why would they like it? </a:t>
                      </a:r>
                    </a:p>
                  </a:txBody>
                  <a:tcPr/>
                </a:tc>
                <a:extLst>
                  <a:ext uri="{0D108BD9-81ED-4DB2-BD59-A6C34878D82A}">
                    <a16:rowId xmlns:a16="http://schemas.microsoft.com/office/drawing/2014/main" val="1557900912"/>
                  </a:ext>
                </a:extLst>
              </a:tr>
            </a:tbl>
          </a:graphicData>
        </a:graphic>
      </p:graphicFrame>
      <p:cxnSp>
        <p:nvCxnSpPr>
          <p:cNvPr id="21" name="Straight Arrow Connector 20">
            <a:extLst>
              <a:ext uri="{FF2B5EF4-FFF2-40B4-BE49-F238E27FC236}">
                <a16:creationId xmlns:a16="http://schemas.microsoft.com/office/drawing/2014/main" id="{17DAE304-7527-253E-670A-8C6375A49E7D}"/>
              </a:ext>
            </a:extLst>
          </p:cNvPr>
          <p:cNvCxnSpPr>
            <a:cxnSpLocks/>
          </p:cNvCxnSpPr>
          <p:nvPr/>
        </p:nvCxnSpPr>
        <p:spPr>
          <a:xfrm>
            <a:off x="4731489" y="5169370"/>
            <a:ext cx="80807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48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E709F3-9A32-A29A-B23E-E38BC9DC777F}"/>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8F5531A0-19F9-0386-C77A-EE2618AC27A9}"/>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Main task</a:t>
            </a:r>
          </a:p>
        </p:txBody>
      </p:sp>
      <p:sp>
        <p:nvSpPr>
          <p:cNvPr id="5" name="TextBox 4">
            <a:extLst>
              <a:ext uri="{FF2B5EF4-FFF2-40B4-BE49-F238E27FC236}">
                <a16:creationId xmlns:a16="http://schemas.microsoft.com/office/drawing/2014/main" id="{9167C9A5-7E45-5349-3C7A-71927DF643C6}"/>
              </a:ext>
            </a:extLst>
          </p:cNvPr>
          <p:cNvSpPr txBox="1"/>
          <p:nvPr/>
        </p:nvSpPr>
        <p:spPr>
          <a:xfrm>
            <a:off x="1190848" y="1744868"/>
            <a:ext cx="9271589" cy="1077218"/>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Open the </a:t>
            </a:r>
            <a:r>
              <a:rPr lang="en-GB" sz="1600" b="1" dirty="0">
                <a:latin typeface="Segoe UI Variable Text" pitchFamily="2" charset="0"/>
                <a:cs typeface="Segoe UI" panose="020B0502040204020203" pitchFamily="34" charset="0"/>
              </a:rPr>
              <a:t>R095: NEA Scrapbook</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Add your name and class to </a:t>
            </a:r>
            <a:r>
              <a:rPr lang="en-GB" sz="1600" b="1" dirty="0">
                <a:latin typeface="Segoe UI Variable Text" pitchFamily="2" charset="0"/>
                <a:cs typeface="Segoe UI" panose="020B0502040204020203" pitchFamily="34" charset="0"/>
              </a:rPr>
              <a:t>Slide 1.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Complete the </a:t>
            </a:r>
            <a:r>
              <a:rPr lang="en-GB" sz="1600" b="1" dirty="0">
                <a:solidFill>
                  <a:srgbClr val="00B050"/>
                </a:solidFill>
                <a:latin typeface="Segoe UI Variable Text" pitchFamily="2" charset="0"/>
                <a:cs typeface="Segoe UI" panose="020B0502040204020203" pitchFamily="34" charset="0"/>
              </a:rPr>
              <a:t>green</a:t>
            </a:r>
            <a:r>
              <a:rPr lang="en-GB" sz="1600" dirty="0">
                <a:latin typeface="Segoe UI Variable Text" pitchFamily="2" charset="0"/>
                <a:cs typeface="Segoe UI" panose="020B0502040204020203" pitchFamily="34" charset="0"/>
              </a:rPr>
              <a:t> part of the mind map on </a:t>
            </a:r>
            <a:r>
              <a:rPr lang="en-GB" sz="1600" b="1" dirty="0">
                <a:latin typeface="Segoe UI Variable Text" pitchFamily="2" charset="0"/>
                <a:cs typeface="Segoe UI" panose="020B0502040204020203" pitchFamily="34" charset="0"/>
              </a:rPr>
              <a:t>Slide 3</a:t>
            </a:r>
            <a:r>
              <a:rPr lang="en-GB" sz="1600" dirty="0">
                <a:latin typeface="Segoe UI Variable Text" pitchFamily="2" charset="0"/>
                <a:cs typeface="Segoe UI" panose="020B0502040204020203" pitchFamily="34" charset="0"/>
              </a:rPr>
              <a:t> and the supporting write-up on </a:t>
            </a:r>
            <a:r>
              <a:rPr lang="en-GB" sz="1600" b="1" dirty="0">
                <a:latin typeface="Segoe UI Variable Text" pitchFamily="2" charset="0"/>
                <a:cs typeface="Segoe UI" panose="020B0502040204020203" pitchFamily="34" charset="0"/>
              </a:rPr>
              <a:t>Slide </a:t>
            </a:r>
            <a:r>
              <a:rPr lang="en-GB" sz="1600" b="1">
                <a:latin typeface="Segoe UI Variable Text" pitchFamily="2" charset="0"/>
                <a:cs typeface="Segoe UI" panose="020B0502040204020203" pitchFamily="34" charset="0"/>
              </a:rPr>
              <a:t>4 and 5. </a:t>
            </a:r>
            <a:endParaRPr lang="en-GB" sz="1600" b="1" dirty="0">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3192206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973B44-8E7E-E825-A136-245380766FD0}"/>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black text with a black arrow&#10;&#10;Description automatically generated">
            <a:extLst>
              <a:ext uri="{FF2B5EF4-FFF2-40B4-BE49-F238E27FC236}">
                <a16:creationId xmlns:a16="http://schemas.microsoft.com/office/drawing/2014/main" id="{C069DC73-F127-288F-BB8C-DB710B2FE1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833306"/>
            <a:ext cx="1748446" cy="922305"/>
          </a:xfrm>
          <a:prstGeom prst="rect">
            <a:avLst/>
          </a:prstGeom>
        </p:spPr>
      </p:pic>
      <p:sp>
        <p:nvSpPr>
          <p:cNvPr id="7" name="TextBox 6">
            <a:extLst>
              <a:ext uri="{FF2B5EF4-FFF2-40B4-BE49-F238E27FC236}">
                <a16:creationId xmlns:a16="http://schemas.microsoft.com/office/drawing/2014/main" id="{38041E6A-0656-6589-A76C-00C40E656597}"/>
              </a:ext>
            </a:extLst>
          </p:cNvPr>
          <p:cNvSpPr txBox="1"/>
          <p:nvPr/>
        </p:nvSpPr>
        <p:spPr>
          <a:xfrm>
            <a:off x="1125279" y="1006975"/>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2024</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2985412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BC4F8-B91F-98F0-2BCF-163994027AC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CF32E98-95D4-298A-964E-F9F3D780E744}"/>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Cut 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1D575059-5B4A-B62F-87E2-F92737D6048D}"/>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Starter</a:t>
            </a:r>
          </a:p>
        </p:txBody>
      </p:sp>
      <p:pic>
        <p:nvPicPr>
          <p:cNvPr id="1026" name="Picture 2" descr="See the source image">
            <a:extLst>
              <a:ext uri="{FF2B5EF4-FFF2-40B4-BE49-F238E27FC236}">
                <a16:creationId xmlns:a16="http://schemas.microsoft.com/office/drawing/2014/main" id="{2E62EC93-AFD1-CCEF-D391-53CB9859AE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701"/>
          <a:stretch/>
        </p:blipFill>
        <p:spPr bwMode="auto">
          <a:xfrm>
            <a:off x="3363966" y="3149763"/>
            <a:ext cx="1275110" cy="23710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arfield by eagc7 on DeviantArt">
            <a:extLst>
              <a:ext uri="{FF2B5EF4-FFF2-40B4-BE49-F238E27FC236}">
                <a16:creationId xmlns:a16="http://schemas.microsoft.com/office/drawing/2014/main" id="{7CF2C1BC-D2B4-C794-9A84-A9831D1568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402" y="3365818"/>
            <a:ext cx="1502166" cy="215500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Download SpiderMan PNG Image for Free">
            <a:extLst>
              <a:ext uri="{FF2B5EF4-FFF2-40B4-BE49-F238E27FC236}">
                <a16:creationId xmlns:a16="http://schemas.microsoft.com/office/drawing/2014/main" id="{D27B15A5-8FD1-448B-3563-968452E199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5474" y="3419437"/>
            <a:ext cx="2084848" cy="210138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Astro Boy | Osamu Tezuka Wiki | Fandom">
            <a:extLst>
              <a:ext uri="{FF2B5EF4-FFF2-40B4-BE49-F238E27FC236}">
                <a16:creationId xmlns:a16="http://schemas.microsoft.com/office/drawing/2014/main" id="{89C60012-99DE-7DC7-BEC1-071216CC86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9051" y="3376486"/>
            <a:ext cx="1867082" cy="20988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3B8B6C9-FB48-EC16-2242-2BE6401C16B2}"/>
              </a:ext>
            </a:extLst>
          </p:cNvPr>
          <p:cNvPicPr>
            <a:picLocks noChangeAspect="1"/>
          </p:cNvPicPr>
          <p:nvPr/>
        </p:nvPicPr>
        <p:blipFill>
          <a:blip r:embed="rId6"/>
          <a:stretch>
            <a:fillRect/>
          </a:stretch>
        </p:blipFill>
        <p:spPr>
          <a:xfrm>
            <a:off x="9478840" y="3290146"/>
            <a:ext cx="1574067" cy="2230678"/>
          </a:xfrm>
          <a:prstGeom prst="rect">
            <a:avLst/>
          </a:prstGeom>
        </p:spPr>
      </p:pic>
      <p:sp>
        <p:nvSpPr>
          <p:cNvPr id="9" name="TextBox 8">
            <a:extLst>
              <a:ext uri="{FF2B5EF4-FFF2-40B4-BE49-F238E27FC236}">
                <a16:creationId xmlns:a16="http://schemas.microsoft.com/office/drawing/2014/main" id="{B8828203-AA4F-9EBA-B60E-0EA63909F48B}"/>
              </a:ext>
            </a:extLst>
          </p:cNvPr>
          <p:cNvSpPr txBox="1"/>
          <p:nvPr/>
        </p:nvSpPr>
        <p:spPr>
          <a:xfrm>
            <a:off x="7668663" y="1259845"/>
            <a:ext cx="3620353" cy="1323439"/>
          </a:xfrm>
          <a:prstGeom prst="rect">
            <a:avLst/>
          </a:prstGeom>
          <a:solidFill>
            <a:srgbClr val="FFC000"/>
          </a:solidFill>
          <a:ln>
            <a:solidFill>
              <a:schemeClr val="tx1"/>
            </a:solidFill>
          </a:ln>
        </p:spPr>
        <p:txBody>
          <a:bodyPr wrap="square" rtlCol="0">
            <a:spAutoFit/>
          </a:bodyPr>
          <a:lstStyle/>
          <a:p>
            <a:r>
              <a:rPr lang="en-GB" sz="1600" b="1" dirty="0">
                <a:latin typeface="Segoe UI Variable Text" pitchFamily="2" charset="0"/>
              </a:rPr>
              <a:t>Discussion</a:t>
            </a:r>
          </a:p>
          <a:p>
            <a:pPr marL="342900" indent="-342900">
              <a:buFont typeface="+mj-lt"/>
              <a:buAutoNum type="arabicPeriod"/>
            </a:pPr>
            <a:r>
              <a:rPr lang="en-GB" sz="1600" dirty="0">
                <a:latin typeface="Segoe UI Variable Text" pitchFamily="2" charset="0"/>
              </a:rPr>
              <a:t>How many of these can you name?</a:t>
            </a:r>
          </a:p>
          <a:p>
            <a:pPr marL="342900" indent="-342900">
              <a:buFont typeface="+mj-lt"/>
              <a:buAutoNum type="arabicPeriod"/>
            </a:pPr>
            <a:r>
              <a:rPr lang="en-GB" sz="1600" dirty="0">
                <a:latin typeface="Segoe UI Variable Text" pitchFamily="2" charset="0"/>
              </a:rPr>
              <a:t>What do they all have in common?</a:t>
            </a:r>
          </a:p>
        </p:txBody>
      </p:sp>
      <p:sp>
        <p:nvSpPr>
          <p:cNvPr id="4" name="TextBox 3">
            <a:extLst>
              <a:ext uri="{FF2B5EF4-FFF2-40B4-BE49-F238E27FC236}">
                <a16:creationId xmlns:a16="http://schemas.microsoft.com/office/drawing/2014/main" id="{6B3422CF-4E1E-C25A-1BCC-250B79EE74EA}"/>
              </a:ext>
            </a:extLst>
          </p:cNvPr>
          <p:cNvSpPr txBox="1"/>
          <p:nvPr/>
        </p:nvSpPr>
        <p:spPr>
          <a:xfrm>
            <a:off x="1605516" y="2621520"/>
            <a:ext cx="1392865" cy="338554"/>
          </a:xfrm>
          <a:prstGeom prst="rect">
            <a:avLst/>
          </a:prstGeom>
          <a:noFill/>
        </p:spPr>
        <p:txBody>
          <a:bodyPr wrap="square" rtlCol="0">
            <a:spAutoFit/>
          </a:bodyPr>
          <a:lstStyle/>
          <a:p>
            <a:pPr algn="ctr"/>
            <a:r>
              <a:rPr lang="en-GB" sz="1600" b="1" dirty="0">
                <a:latin typeface="Segoe UI Variable Text" pitchFamily="2" charset="0"/>
              </a:rPr>
              <a:t>Garfield</a:t>
            </a:r>
          </a:p>
        </p:txBody>
      </p:sp>
      <p:sp>
        <p:nvSpPr>
          <p:cNvPr id="5" name="TextBox 4">
            <a:extLst>
              <a:ext uri="{FF2B5EF4-FFF2-40B4-BE49-F238E27FC236}">
                <a16:creationId xmlns:a16="http://schemas.microsoft.com/office/drawing/2014/main" id="{0511BAFE-DB8F-B6EF-C179-AF1D5858A6A9}"/>
              </a:ext>
            </a:extLst>
          </p:cNvPr>
          <p:cNvSpPr txBox="1"/>
          <p:nvPr/>
        </p:nvSpPr>
        <p:spPr>
          <a:xfrm>
            <a:off x="3501655" y="2621520"/>
            <a:ext cx="1392865" cy="584775"/>
          </a:xfrm>
          <a:prstGeom prst="rect">
            <a:avLst/>
          </a:prstGeom>
          <a:noFill/>
        </p:spPr>
        <p:txBody>
          <a:bodyPr wrap="square" rtlCol="0">
            <a:spAutoFit/>
          </a:bodyPr>
          <a:lstStyle/>
          <a:p>
            <a:pPr algn="ctr"/>
            <a:r>
              <a:rPr lang="en-GB" sz="1600" b="1" dirty="0">
                <a:latin typeface="Segoe UI Variable Text" pitchFamily="2" charset="0"/>
              </a:rPr>
              <a:t>Diary of Wimpy Kid</a:t>
            </a:r>
          </a:p>
        </p:txBody>
      </p:sp>
      <p:sp>
        <p:nvSpPr>
          <p:cNvPr id="6" name="TextBox 5">
            <a:extLst>
              <a:ext uri="{FF2B5EF4-FFF2-40B4-BE49-F238E27FC236}">
                <a16:creationId xmlns:a16="http://schemas.microsoft.com/office/drawing/2014/main" id="{ECB72B10-BE15-46F1-8A13-E08C1D531907}"/>
              </a:ext>
            </a:extLst>
          </p:cNvPr>
          <p:cNvSpPr txBox="1"/>
          <p:nvPr/>
        </p:nvSpPr>
        <p:spPr>
          <a:xfrm>
            <a:off x="5343778" y="2627072"/>
            <a:ext cx="1392865" cy="338554"/>
          </a:xfrm>
          <a:prstGeom prst="rect">
            <a:avLst/>
          </a:prstGeom>
          <a:noFill/>
        </p:spPr>
        <p:txBody>
          <a:bodyPr wrap="square" rtlCol="0">
            <a:spAutoFit/>
          </a:bodyPr>
          <a:lstStyle/>
          <a:p>
            <a:pPr algn="ctr"/>
            <a:r>
              <a:rPr lang="en-GB" sz="1600" b="1" dirty="0">
                <a:latin typeface="Segoe UI Variable Text" pitchFamily="2" charset="0"/>
              </a:rPr>
              <a:t>Spiderman</a:t>
            </a:r>
          </a:p>
        </p:txBody>
      </p:sp>
      <p:sp>
        <p:nvSpPr>
          <p:cNvPr id="7" name="TextBox 6">
            <a:extLst>
              <a:ext uri="{FF2B5EF4-FFF2-40B4-BE49-F238E27FC236}">
                <a16:creationId xmlns:a16="http://schemas.microsoft.com/office/drawing/2014/main" id="{93813CC8-81E5-0434-BBBD-7A9EE9A190F4}"/>
              </a:ext>
            </a:extLst>
          </p:cNvPr>
          <p:cNvSpPr txBox="1"/>
          <p:nvPr/>
        </p:nvSpPr>
        <p:spPr>
          <a:xfrm>
            <a:off x="7361278" y="2649581"/>
            <a:ext cx="1392865" cy="338554"/>
          </a:xfrm>
          <a:prstGeom prst="rect">
            <a:avLst/>
          </a:prstGeom>
          <a:noFill/>
        </p:spPr>
        <p:txBody>
          <a:bodyPr wrap="square" rtlCol="0">
            <a:spAutoFit/>
          </a:bodyPr>
          <a:lstStyle/>
          <a:p>
            <a:pPr algn="ctr"/>
            <a:r>
              <a:rPr lang="en-GB" sz="1600" b="1" dirty="0">
                <a:latin typeface="Segoe UI Variable Text" pitchFamily="2" charset="0"/>
              </a:rPr>
              <a:t>Astro Boy</a:t>
            </a:r>
          </a:p>
        </p:txBody>
      </p:sp>
      <p:sp>
        <p:nvSpPr>
          <p:cNvPr id="10" name="TextBox 9">
            <a:extLst>
              <a:ext uri="{FF2B5EF4-FFF2-40B4-BE49-F238E27FC236}">
                <a16:creationId xmlns:a16="http://schemas.microsoft.com/office/drawing/2014/main" id="{7A50E205-CE5B-ED24-CEF5-35A2BCF026F9}"/>
              </a:ext>
            </a:extLst>
          </p:cNvPr>
          <p:cNvSpPr txBox="1"/>
          <p:nvPr/>
        </p:nvSpPr>
        <p:spPr>
          <a:xfrm>
            <a:off x="9660042" y="2635099"/>
            <a:ext cx="1392865" cy="338554"/>
          </a:xfrm>
          <a:prstGeom prst="rect">
            <a:avLst/>
          </a:prstGeom>
          <a:noFill/>
        </p:spPr>
        <p:txBody>
          <a:bodyPr wrap="square" rtlCol="0">
            <a:spAutoFit/>
          </a:bodyPr>
          <a:lstStyle/>
          <a:p>
            <a:pPr algn="ctr"/>
            <a:r>
              <a:rPr lang="en-GB" sz="1600" b="1" dirty="0">
                <a:latin typeface="Segoe UI Variable Text" pitchFamily="2" charset="0"/>
              </a:rPr>
              <a:t>Persepolis</a:t>
            </a:r>
          </a:p>
        </p:txBody>
      </p:sp>
      <p:sp>
        <p:nvSpPr>
          <p:cNvPr id="11" name="TextBox 10">
            <a:extLst>
              <a:ext uri="{FF2B5EF4-FFF2-40B4-BE49-F238E27FC236}">
                <a16:creationId xmlns:a16="http://schemas.microsoft.com/office/drawing/2014/main" id="{4831C4A8-DB7E-2306-FE27-D8909FA38AB3}"/>
              </a:ext>
            </a:extLst>
          </p:cNvPr>
          <p:cNvSpPr txBox="1"/>
          <p:nvPr/>
        </p:nvSpPr>
        <p:spPr>
          <a:xfrm>
            <a:off x="3814917" y="1940096"/>
            <a:ext cx="4655789" cy="400110"/>
          </a:xfrm>
          <a:prstGeom prst="rect">
            <a:avLst/>
          </a:prstGeom>
          <a:noFill/>
        </p:spPr>
        <p:txBody>
          <a:bodyPr wrap="square" rtlCol="0">
            <a:spAutoFit/>
          </a:bodyPr>
          <a:lstStyle/>
          <a:p>
            <a:pPr algn="ctr"/>
            <a:r>
              <a:rPr lang="en-GB" sz="2000" b="1" dirty="0">
                <a:latin typeface="Segoe UI Variable Text" pitchFamily="2" charset="0"/>
              </a:rPr>
              <a:t>They’re all </a:t>
            </a:r>
            <a:r>
              <a:rPr lang="en-GB" sz="2000" b="1" u="sng" dirty="0">
                <a:solidFill>
                  <a:srgbClr val="FF0000"/>
                </a:solidFill>
                <a:latin typeface="Segoe UI Variable Text" pitchFamily="2" charset="0"/>
              </a:rPr>
              <a:t>characters</a:t>
            </a:r>
          </a:p>
        </p:txBody>
      </p:sp>
    </p:spTree>
    <p:extLst>
      <p:ext uri="{BB962C8B-B14F-4D97-AF65-F5344CB8AC3E}">
        <p14:creationId xmlns:p14="http://schemas.microsoft.com/office/powerpoint/2010/main" val="203436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24CE31-1AD5-92A4-DBF3-C91D1E9C5B02}"/>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E17D8242-95AB-53DE-6C8F-4BA041998553}"/>
              </a:ext>
            </a:extLst>
          </p:cNvPr>
          <p:cNvSpPr txBox="1"/>
          <p:nvPr/>
        </p:nvSpPr>
        <p:spPr>
          <a:xfrm>
            <a:off x="1137683" y="1010095"/>
            <a:ext cx="9601200" cy="984885"/>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sz="1600" b="1" dirty="0">
                <a:latin typeface="Segoe UI Variable Text" pitchFamily="2" charset="0"/>
              </a:rPr>
              <a:t> Plan characters and comics</a:t>
            </a:r>
          </a:p>
        </p:txBody>
      </p:sp>
      <p:sp>
        <p:nvSpPr>
          <p:cNvPr id="4" name="TextBox 3">
            <a:extLst>
              <a:ext uri="{FF2B5EF4-FFF2-40B4-BE49-F238E27FC236}">
                <a16:creationId xmlns:a16="http://schemas.microsoft.com/office/drawing/2014/main" id="{8B37DAFE-2916-6A54-8335-10401FC2FD7A}"/>
              </a:ext>
            </a:extLst>
          </p:cNvPr>
          <p:cNvSpPr txBox="1"/>
          <p:nvPr/>
        </p:nvSpPr>
        <p:spPr>
          <a:xfrm>
            <a:off x="1137683" y="3140151"/>
            <a:ext cx="9601200" cy="1723549"/>
          </a:xfrm>
          <a:prstGeom prst="rect">
            <a:avLst/>
          </a:prstGeom>
          <a:noFill/>
        </p:spPr>
        <p:txBody>
          <a:bodyPr wrap="square" rtlCol="0">
            <a:spAutoFit/>
          </a:bodyPr>
          <a:lstStyle/>
          <a:p>
            <a:r>
              <a:rPr lang="en-GB" sz="2800" b="1" dirty="0">
                <a:latin typeface="Segoe UI Variable Text" pitchFamily="2" charset="0"/>
              </a:rPr>
              <a:t>Lesson components:</a:t>
            </a:r>
          </a:p>
          <a:p>
            <a:endParaRPr lang="en-GB" sz="1400" b="1" dirty="0">
              <a:latin typeface="Segoe UI Variable Text" pitchFamily="2" charset="0"/>
            </a:endParaRPr>
          </a:p>
          <a:p>
            <a:pPr marL="285750" indent="-285750">
              <a:buFont typeface="Arial" panose="020B0604020202020204" pitchFamily="34" charset="0"/>
              <a:buChar char="•"/>
            </a:pPr>
            <a:r>
              <a:rPr lang="en-GB" sz="1600" b="1" dirty="0">
                <a:latin typeface="Segoe UI Variable Text" pitchFamily="2" charset="0"/>
              </a:rPr>
              <a:t>To identify different character types used in comics.</a:t>
            </a:r>
          </a:p>
          <a:p>
            <a:pPr marL="285750" indent="-285750">
              <a:buFont typeface="Arial" panose="020B0604020202020204" pitchFamily="34" charset="0"/>
              <a:buChar char="•"/>
            </a:pPr>
            <a:r>
              <a:rPr lang="en-GB" sz="1600" b="1" dirty="0">
                <a:latin typeface="Segoe UI Variable Text" pitchFamily="2" charset="0"/>
              </a:rPr>
              <a:t>To identify the different features of a character used in comics.</a:t>
            </a:r>
          </a:p>
          <a:p>
            <a:pPr marL="285750" indent="-285750">
              <a:buFont typeface="Arial" panose="020B0604020202020204" pitchFamily="34" charset="0"/>
              <a:buChar char="•"/>
            </a:pPr>
            <a:r>
              <a:rPr lang="en-GB" sz="1600" b="1" dirty="0">
                <a:latin typeface="Segoe UI Variable Text" pitchFamily="2" charset="0"/>
              </a:rPr>
              <a:t>To identify your chosen character design that meets the client brief and appeals to the target audience.</a:t>
            </a:r>
          </a:p>
        </p:txBody>
      </p:sp>
    </p:spTree>
    <p:extLst>
      <p:ext uri="{BB962C8B-B14F-4D97-AF65-F5344CB8AC3E}">
        <p14:creationId xmlns:p14="http://schemas.microsoft.com/office/powerpoint/2010/main" val="1722848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2686DC-0522-EC41-53DE-638003C74248}"/>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a:latin typeface="Segoe UI Variable Text" pitchFamily="2" charset="0"/>
                <a:cs typeface="Segoe UI" panose="020B0502040204020203" pitchFamily="34" charset="0"/>
              </a:rPr>
              <a:t>For this unit, you need to understand the following types of animation:</a:t>
            </a:r>
          </a:p>
          <a:p>
            <a:endParaRPr lang="en-GB" b="1" dirty="0">
              <a:latin typeface="Segoe UI Variable Text" pitchFamily="2" charset="0"/>
              <a:cs typeface="Segoe UI" panose="020B0502040204020203" pitchFamily="34" charset="0"/>
            </a:endParaRP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Stop motion/Claymation</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Time-lapse</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Motion capture </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Computer generated imagery (CGI)</a:t>
            </a:r>
          </a:p>
          <a:p>
            <a:pPr marL="342900" indent="-342900">
              <a:buFont typeface="Arial" panose="020B0604020202020204" pitchFamily="34" charset="0"/>
              <a:buChar char="•"/>
            </a:pPr>
            <a:r>
              <a:rPr lang="en-GB" b="1" dirty="0" err="1">
                <a:latin typeface="Segoe UI Variable Text" pitchFamily="2" charset="0"/>
                <a:cs typeface="Segoe UI" panose="020B0502040204020203" pitchFamily="34" charset="0"/>
              </a:rPr>
              <a:t>Cel</a:t>
            </a:r>
            <a:r>
              <a:rPr lang="en-GB" b="1" dirty="0">
                <a:latin typeface="Segoe UI Variable Text" pitchFamily="2" charset="0"/>
                <a:cs typeface="Segoe UI" panose="020B0502040204020203" pitchFamily="34" charset="0"/>
              </a:rPr>
              <a:t> animation</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Cut 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0CEDE0EC-3F43-D2E1-D598-325679510D4F}"/>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Character types</a:t>
            </a:r>
          </a:p>
        </p:txBody>
      </p:sp>
      <p:sp>
        <p:nvSpPr>
          <p:cNvPr id="4" name="Rectangle 3">
            <a:extLst>
              <a:ext uri="{FF2B5EF4-FFF2-40B4-BE49-F238E27FC236}">
                <a16:creationId xmlns:a16="http://schemas.microsoft.com/office/drawing/2014/main" id="{375A3739-F5F9-6A05-E303-6F10EAA7445A}"/>
              </a:ext>
            </a:extLst>
          </p:cNvPr>
          <p:cNvSpPr/>
          <p:nvPr/>
        </p:nvSpPr>
        <p:spPr>
          <a:xfrm>
            <a:off x="1190848" y="1677327"/>
            <a:ext cx="4905152" cy="134232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a:t>
            </a:r>
            <a:endParaRPr lang="en-GB" sz="1600" b="1" dirty="0">
              <a:solidFill>
                <a:schemeClr val="tx1"/>
              </a:solidFill>
              <a:latin typeface="Segoe UI Variable Text" pitchFamily="2" charset="0"/>
              <a:cs typeface="Segoe UI" panose="020B0502040204020203" pitchFamily="34" charset="0"/>
            </a:endParaRPr>
          </a:p>
          <a:p>
            <a:r>
              <a:rPr lang="en-GB" sz="1600" dirty="0">
                <a:solidFill>
                  <a:schemeClr val="tx1"/>
                </a:solidFill>
                <a:latin typeface="Segoe UI Variable Text" pitchFamily="2" charset="0"/>
                <a:cs typeface="Segoe UI" panose="020B0502040204020203" pitchFamily="34" charset="0"/>
              </a:rPr>
              <a:t>In comics, a </a:t>
            </a:r>
            <a:r>
              <a:rPr lang="en-GB" sz="1600" b="1" dirty="0">
                <a:solidFill>
                  <a:schemeClr val="tx1"/>
                </a:solidFill>
                <a:latin typeface="Segoe UI Variable Text" pitchFamily="2" charset="0"/>
                <a:cs typeface="Segoe UI" panose="020B0502040204020203" pitchFamily="34" charset="0"/>
              </a:rPr>
              <a:t>character</a:t>
            </a:r>
            <a:r>
              <a:rPr lang="en-GB" sz="1600" dirty="0">
                <a:solidFill>
                  <a:schemeClr val="tx1"/>
                </a:solidFill>
                <a:latin typeface="Segoe UI Variable Text" pitchFamily="2" charset="0"/>
                <a:cs typeface="Segoe UI" panose="020B0502040204020203" pitchFamily="34" charset="0"/>
              </a:rPr>
              <a:t> is a fictional or sometimes historical figure who takes on a role within a story, often serving as a protagonist, antagonist, or supporting cast member.</a:t>
            </a:r>
          </a:p>
        </p:txBody>
      </p:sp>
      <p:sp>
        <p:nvSpPr>
          <p:cNvPr id="5" name="Rectangle 4">
            <a:extLst>
              <a:ext uri="{FF2B5EF4-FFF2-40B4-BE49-F238E27FC236}">
                <a16:creationId xmlns:a16="http://schemas.microsoft.com/office/drawing/2014/main" id="{A63FF308-F9D9-5A3B-C265-6C532D7C8828}"/>
              </a:ext>
            </a:extLst>
          </p:cNvPr>
          <p:cNvSpPr/>
          <p:nvPr/>
        </p:nvSpPr>
        <p:spPr>
          <a:xfrm>
            <a:off x="1190848" y="3084784"/>
            <a:ext cx="4905152" cy="155433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The composition of a character</a:t>
            </a:r>
          </a:p>
          <a:p>
            <a:r>
              <a:rPr lang="en-GB" sz="1600" dirty="0">
                <a:solidFill>
                  <a:schemeClr val="tx1"/>
                </a:solidFill>
                <a:latin typeface="Segoe UI Variable Text" pitchFamily="2" charset="0"/>
                <a:cs typeface="Segoe UI" panose="020B0502040204020203" pitchFamily="34" charset="0"/>
              </a:rPr>
              <a:t>Characters in comics are typically defined not only by their visual appearance—such as their costume, physique, and expressions—but also by their personality, backstory, motivations, and relationships with other characters.</a:t>
            </a:r>
          </a:p>
        </p:txBody>
      </p:sp>
      <p:sp>
        <p:nvSpPr>
          <p:cNvPr id="6" name="TextBox 5">
            <a:extLst>
              <a:ext uri="{FF2B5EF4-FFF2-40B4-BE49-F238E27FC236}">
                <a16:creationId xmlns:a16="http://schemas.microsoft.com/office/drawing/2014/main" id="{F0E130B5-1FEE-DBD1-51D8-5FCB46B2F241}"/>
              </a:ext>
            </a:extLst>
          </p:cNvPr>
          <p:cNvSpPr txBox="1"/>
          <p:nvPr/>
        </p:nvSpPr>
        <p:spPr>
          <a:xfrm>
            <a:off x="6319285" y="1667485"/>
            <a:ext cx="4756297"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a:t>
            </a:r>
            <a:endParaRPr lang="en-GB" sz="1600" dirty="0">
              <a:latin typeface="Segoe UI Variable Text" pitchFamily="2" charset="0"/>
              <a:cs typeface="Segoe UI" panose="020B0502040204020203" pitchFamily="34" charset="0"/>
            </a:endParaRPr>
          </a:p>
        </p:txBody>
      </p:sp>
      <p:sp>
        <p:nvSpPr>
          <p:cNvPr id="7" name="Rectangle 6">
            <a:extLst>
              <a:ext uri="{FF2B5EF4-FFF2-40B4-BE49-F238E27FC236}">
                <a16:creationId xmlns:a16="http://schemas.microsoft.com/office/drawing/2014/main" id="{75ED349F-9C4B-4F4D-DD33-127C2154A788}"/>
              </a:ext>
            </a:extLst>
          </p:cNvPr>
          <p:cNvSpPr/>
          <p:nvPr/>
        </p:nvSpPr>
        <p:spPr>
          <a:xfrm>
            <a:off x="1190848" y="4703936"/>
            <a:ext cx="4905152" cy="1554333"/>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Character types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Cartoon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Doodle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Photorealistic</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Geometric shape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Minimalistic/Simplified</a:t>
            </a:r>
          </a:p>
        </p:txBody>
      </p:sp>
      <p:pic>
        <p:nvPicPr>
          <p:cNvPr id="8" name="Picture 18" descr="Download SpiderMan PNG Image for Free">
            <a:extLst>
              <a:ext uri="{FF2B5EF4-FFF2-40B4-BE49-F238E27FC236}">
                <a16:creationId xmlns:a16="http://schemas.microsoft.com/office/drawing/2014/main" id="{C16BE6B4-D966-9B2C-F28D-837B536E30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285" y="2313693"/>
            <a:ext cx="1217293" cy="12269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0" descr="Astro Boy | Osamu Tezuka Wiki | Fandom">
            <a:extLst>
              <a:ext uri="{FF2B5EF4-FFF2-40B4-BE49-F238E27FC236}">
                <a16:creationId xmlns:a16="http://schemas.microsoft.com/office/drawing/2014/main" id="{10ADB611-47E8-AD3C-E8ED-04E77F351C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2888" y="2243870"/>
            <a:ext cx="1217293" cy="136838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Garfield by eagc7 on DeviantArt">
            <a:extLst>
              <a:ext uri="{FF2B5EF4-FFF2-40B4-BE49-F238E27FC236}">
                <a16:creationId xmlns:a16="http://schemas.microsoft.com/office/drawing/2014/main" id="{840C8775-668E-6E68-FA9F-82D481B835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842" y="2257982"/>
            <a:ext cx="894090" cy="128266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ee the source image">
            <a:extLst>
              <a:ext uri="{FF2B5EF4-FFF2-40B4-BE49-F238E27FC236}">
                <a16:creationId xmlns:a16="http://schemas.microsoft.com/office/drawing/2014/main" id="{D7BFD7E5-B0DA-5FA2-4298-36EAA80A1D3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4701"/>
          <a:stretch/>
        </p:blipFill>
        <p:spPr bwMode="auto">
          <a:xfrm>
            <a:off x="6319285" y="4065102"/>
            <a:ext cx="1004689" cy="186821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1044D57-6027-0DFB-7973-B3326E9FBEFE}"/>
              </a:ext>
            </a:extLst>
          </p:cNvPr>
          <p:cNvPicPr>
            <a:picLocks noChangeAspect="1"/>
          </p:cNvPicPr>
          <p:nvPr/>
        </p:nvPicPr>
        <p:blipFill>
          <a:blip r:embed="rId6"/>
          <a:stretch>
            <a:fillRect/>
          </a:stretch>
        </p:blipFill>
        <p:spPr>
          <a:xfrm>
            <a:off x="7802888" y="4241413"/>
            <a:ext cx="1181742" cy="1674697"/>
          </a:xfrm>
          <a:prstGeom prst="rect">
            <a:avLst/>
          </a:prstGeom>
        </p:spPr>
      </p:pic>
      <p:sp>
        <p:nvSpPr>
          <p:cNvPr id="13" name="TextBox 12">
            <a:extLst>
              <a:ext uri="{FF2B5EF4-FFF2-40B4-BE49-F238E27FC236}">
                <a16:creationId xmlns:a16="http://schemas.microsoft.com/office/drawing/2014/main" id="{C4C51AFE-E026-2E8B-7FD9-D5AD4509C840}"/>
              </a:ext>
            </a:extLst>
          </p:cNvPr>
          <p:cNvSpPr txBox="1"/>
          <p:nvPr/>
        </p:nvSpPr>
        <p:spPr>
          <a:xfrm>
            <a:off x="9463544" y="4313353"/>
            <a:ext cx="1612038" cy="1815882"/>
          </a:xfrm>
          <a:prstGeom prst="rect">
            <a:avLst/>
          </a:prstGeom>
          <a:solidFill>
            <a:srgbClr val="FFC000"/>
          </a:solidFill>
          <a:ln>
            <a:solidFill>
              <a:schemeClr val="tx1"/>
            </a:solidFill>
          </a:ln>
        </p:spPr>
        <p:txBody>
          <a:bodyPr wrap="square" rtlCol="0">
            <a:spAutoFit/>
          </a:bodyPr>
          <a:lstStyle/>
          <a:p>
            <a:r>
              <a:rPr lang="en-GB" sz="1600" b="1" dirty="0">
                <a:latin typeface="Segoe UI Variable Text" pitchFamily="2" charset="0"/>
              </a:rPr>
              <a:t>Discussion</a:t>
            </a:r>
          </a:p>
          <a:p>
            <a:r>
              <a:rPr lang="en-GB" sz="1600" dirty="0">
                <a:latin typeface="Segoe UI Variable Text" pitchFamily="2" charset="0"/>
              </a:rPr>
              <a:t>Using the characters from the starter, can you identify their character type?</a:t>
            </a:r>
          </a:p>
        </p:txBody>
      </p:sp>
    </p:spTree>
    <p:extLst>
      <p:ext uri="{BB962C8B-B14F-4D97-AF65-F5344CB8AC3E}">
        <p14:creationId xmlns:p14="http://schemas.microsoft.com/office/powerpoint/2010/main" val="2995480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5264C-81A0-59E2-120A-FB543DF13F7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A20BC56-B0C4-3A6D-80FF-A6C936287019}"/>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a:latin typeface="Segoe UI Variable Text" pitchFamily="2" charset="0"/>
                <a:cs typeface="Segoe UI" panose="020B0502040204020203" pitchFamily="34" charset="0"/>
              </a:rPr>
              <a:t>For this unit, you need to understand the following types of animation:</a:t>
            </a:r>
          </a:p>
          <a:p>
            <a:endParaRPr lang="en-GB" b="1" dirty="0">
              <a:latin typeface="Segoe UI Variable Text" pitchFamily="2" charset="0"/>
              <a:cs typeface="Segoe UI" panose="020B0502040204020203" pitchFamily="34" charset="0"/>
            </a:endParaRP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Stop motion/Claymation</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Time-lapse</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Motion capture </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Computer generated imagery (CGI)</a:t>
            </a:r>
          </a:p>
          <a:p>
            <a:pPr marL="342900" indent="-342900">
              <a:buFont typeface="Arial" panose="020B0604020202020204" pitchFamily="34" charset="0"/>
              <a:buChar char="•"/>
            </a:pPr>
            <a:r>
              <a:rPr lang="en-GB" b="1" dirty="0" err="1">
                <a:latin typeface="Segoe UI Variable Text" pitchFamily="2" charset="0"/>
                <a:cs typeface="Segoe UI" panose="020B0502040204020203" pitchFamily="34" charset="0"/>
              </a:rPr>
              <a:t>Cel</a:t>
            </a:r>
            <a:r>
              <a:rPr lang="en-GB" b="1" dirty="0">
                <a:latin typeface="Segoe UI Variable Text" pitchFamily="2" charset="0"/>
                <a:cs typeface="Segoe UI" panose="020B0502040204020203" pitchFamily="34" charset="0"/>
              </a:rPr>
              <a:t> animation</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Cut 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811D8B53-24B5-BBFF-D507-F9DB31F291D4}"/>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Character types</a:t>
            </a:r>
          </a:p>
        </p:txBody>
      </p:sp>
      <p:sp>
        <p:nvSpPr>
          <p:cNvPr id="4" name="Rectangle 3">
            <a:extLst>
              <a:ext uri="{FF2B5EF4-FFF2-40B4-BE49-F238E27FC236}">
                <a16:creationId xmlns:a16="http://schemas.microsoft.com/office/drawing/2014/main" id="{97D569E1-A8EE-F756-C056-F04DAFFB3A2E}"/>
              </a:ext>
            </a:extLst>
          </p:cNvPr>
          <p:cNvSpPr/>
          <p:nvPr/>
        </p:nvSpPr>
        <p:spPr>
          <a:xfrm>
            <a:off x="1190848" y="1677327"/>
            <a:ext cx="4905152" cy="134232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a:t>
            </a:r>
            <a:endParaRPr lang="en-GB" sz="1600" b="1" dirty="0">
              <a:solidFill>
                <a:schemeClr val="tx1"/>
              </a:solidFill>
              <a:latin typeface="Segoe UI Variable Text" pitchFamily="2" charset="0"/>
              <a:cs typeface="Segoe UI" panose="020B0502040204020203" pitchFamily="34" charset="0"/>
            </a:endParaRPr>
          </a:p>
          <a:p>
            <a:r>
              <a:rPr lang="en-GB" sz="1600" dirty="0">
                <a:solidFill>
                  <a:schemeClr val="tx1"/>
                </a:solidFill>
                <a:latin typeface="Segoe UI Variable Text" pitchFamily="2" charset="0"/>
                <a:cs typeface="Segoe UI" panose="020B0502040204020203" pitchFamily="34" charset="0"/>
              </a:rPr>
              <a:t>In comics, a </a:t>
            </a:r>
            <a:r>
              <a:rPr lang="en-GB" sz="1600" b="1" dirty="0">
                <a:solidFill>
                  <a:schemeClr val="tx1"/>
                </a:solidFill>
                <a:latin typeface="Segoe UI Variable Text" pitchFamily="2" charset="0"/>
                <a:cs typeface="Segoe UI" panose="020B0502040204020203" pitchFamily="34" charset="0"/>
              </a:rPr>
              <a:t>character</a:t>
            </a:r>
            <a:r>
              <a:rPr lang="en-GB" sz="1600" dirty="0">
                <a:solidFill>
                  <a:schemeClr val="tx1"/>
                </a:solidFill>
                <a:latin typeface="Segoe UI Variable Text" pitchFamily="2" charset="0"/>
                <a:cs typeface="Segoe UI" panose="020B0502040204020203" pitchFamily="34" charset="0"/>
              </a:rPr>
              <a:t> is a fictional or sometimes historical figure who takes on a role within a story, often serving as a protagonist, antagonist, or supporting cast member.</a:t>
            </a:r>
          </a:p>
        </p:txBody>
      </p:sp>
      <p:sp>
        <p:nvSpPr>
          <p:cNvPr id="5" name="Rectangle 4">
            <a:extLst>
              <a:ext uri="{FF2B5EF4-FFF2-40B4-BE49-F238E27FC236}">
                <a16:creationId xmlns:a16="http://schemas.microsoft.com/office/drawing/2014/main" id="{A69BB345-9673-0708-DD0F-AD37C7B3134C}"/>
              </a:ext>
            </a:extLst>
          </p:cNvPr>
          <p:cNvSpPr/>
          <p:nvPr/>
        </p:nvSpPr>
        <p:spPr>
          <a:xfrm>
            <a:off x="1190848" y="3084784"/>
            <a:ext cx="4905152" cy="155433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The composition of a character</a:t>
            </a:r>
          </a:p>
          <a:p>
            <a:r>
              <a:rPr lang="en-GB" sz="1600" dirty="0">
                <a:solidFill>
                  <a:schemeClr val="tx1"/>
                </a:solidFill>
                <a:latin typeface="Segoe UI Variable Text" pitchFamily="2" charset="0"/>
                <a:cs typeface="Segoe UI" panose="020B0502040204020203" pitchFamily="34" charset="0"/>
              </a:rPr>
              <a:t>Characters in comics are typically defined not only by their visual appearance—such as their costume, physique, and expressions—but also by their personality, backstory, motivations, and relationships with other characters.</a:t>
            </a:r>
          </a:p>
        </p:txBody>
      </p:sp>
      <p:sp>
        <p:nvSpPr>
          <p:cNvPr id="6" name="TextBox 5">
            <a:extLst>
              <a:ext uri="{FF2B5EF4-FFF2-40B4-BE49-F238E27FC236}">
                <a16:creationId xmlns:a16="http://schemas.microsoft.com/office/drawing/2014/main" id="{9A6B5941-5468-F57E-6FB9-F1F61F82276E}"/>
              </a:ext>
            </a:extLst>
          </p:cNvPr>
          <p:cNvSpPr txBox="1"/>
          <p:nvPr/>
        </p:nvSpPr>
        <p:spPr>
          <a:xfrm>
            <a:off x="6319285" y="1667485"/>
            <a:ext cx="4756297"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a:t>
            </a:r>
            <a:endParaRPr lang="en-GB" sz="1600" dirty="0">
              <a:latin typeface="Segoe UI Variable Text" pitchFamily="2" charset="0"/>
              <a:cs typeface="Segoe UI" panose="020B0502040204020203" pitchFamily="34" charset="0"/>
            </a:endParaRPr>
          </a:p>
        </p:txBody>
      </p:sp>
      <p:sp>
        <p:nvSpPr>
          <p:cNvPr id="7" name="Rectangle 6">
            <a:extLst>
              <a:ext uri="{FF2B5EF4-FFF2-40B4-BE49-F238E27FC236}">
                <a16:creationId xmlns:a16="http://schemas.microsoft.com/office/drawing/2014/main" id="{CE1D18B9-2043-8B80-5B97-F08DBEA1B2ED}"/>
              </a:ext>
            </a:extLst>
          </p:cNvPr>
          <p:cNvSpPr/>
          <p:nvPr/>
        </p:nvSpPr>
        <p:spPr>
          <a:xfrm>
            <a:off x="1190848" y="4703936"/>
            <a:ext cx="4905152" cy="1554333"/>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Character types</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Cartoon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Doodle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Photorealistic</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Geometric shape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Minimalistic/Simplified</a:t>
            </a:r>
          </a:p>
        </p:txBody>
      </p:sp>
      <p:pic>
        <p:nvPicPr>
          <p:cNvPr id="8" name="Picture 18" descr="Download SpiderMan PNG Image for Free">
            <a:extLst>
              <a:ext uri="{FF2B5EF4-FFF2-40B4-BE49-F238E27FC236}">
                <a16:creationId xmlns:a16="http://schemas.microsoft.com/office/drawing/2014/main" id="{FA8E1135-6406-A5BE-678B-A1B11A7383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9285" y="2313693"/>
            <a:ext cx="1217293" cy="12269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0" descr="Astro Boy | Osamu Tezuka Wiki | Fandom">
            <a:extLst>
              <a:ext uri="{FF2B5EF4-FFF2-40B4-BE49-F238E27FC236}">
                <a16:creationId xmlns:a16="http://schemas.microsoft.com/office/drawing/2014/main" id="{4DCBA2E4-7D73-F5A2-B2EC-7D89C0C59C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2888" y="2243870"/>
            <a:ext cx="1217293" cy="136838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Garfield by eagc7 on DeviantArt">
            <a:extLst>
              <a:ext uri="{FF2B5EF4-FFF2-40B4-BE49-F238E27FC236}">
                <a16:creationId xmlns:a16="http://schemas.microsoft.com/office/drawing/2014/main" id="{45722C5D-8D75-8F5E-5C96-21E801B983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2842" y="2257982"/>
            <a:ext cx="894090" cy="128266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See the source image">
            <a:extLst>
              <a:ext uri="{FF2B5EF4-FFF2-40B4-BE49-F238E27FC236}">
                <a16:creationId xmlns:a16="http://schemas.microsoft.com/office/drawing/2014/main" id="{EFBB4604-F836-94E4-FD8D-A504EA6ECAC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4701"/>
          <a:stretch/>
        </p:blipFill>
        <p:spPr bwMode="auto">
          <a:xfrm>
            <a:off x="6319285" y="4065102"/>
            <a:ext cx="1004689" cy="186821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691AE9AC-CE98-731F-54DE-D4A13875FD37}"/>
              </a:ext>
            </a:extLst>
          </p:cNvPr>
          <p:cNvPicPr>
            <a:picLocks noChangeAspect="1"/>
          </p:cNvPicPr>
          <p:nvPr/>
        </p:nvPicPr>
        <p:blipFill>
          <a:blip r:embed="rId6"/>
          <a:stretch>
            <a:fillRect/>
          </a:stretch>
        </p:blipFill>
        <p:spPr>
          <a:xfrm>
            <a:off x="7802888" y="4241413"/>
            <a:ext cx="1181742" cy="1674697"/>
          </a:xfrm>
          <a:prstGeom prst="rect">
            <a:avLst/>
          </a:prstGeom>
        </p:spPr>
      </p:pic>
      <p:sp>
        <p:nvSpPr>
          <p:cNvPr id="14" name="TextBox 13">
            <a:extLst>
              <a:ext uri="{FF2B5EF4-FFF2-40B4-BE49-F238E27FC236}">
                <a16:creationId xmlns:a16="http://schemas.microsoft.com/office/drawing/2014/main" id="{304B6573-A270-168D-8142-3A8FEF530F61}"/>
              </a:ext>
            </a:extLst>
          </p:cNvPr>
          <p:cNvSpPr txBox="1"/>
          <p:nvPr/>
        </p:nvSpPr>
        <p:spPr>
          <a:xfrm>
            <a:off x="6143713" y="3636043"/>
            <a:ext cx="1511729" cy="338554"/>
          </a:xfrm>
          <a:prstGeom prst="rect">
            <a:avLst/>
          </a:prstGeom>
          <a:noFill/>
        </p:spPr>
        <p:txBody>
          <a:bodyPr wrap="square" rtlCol="0">
            <a:spAutoFit/>
          </a:bodyPr>
          <a:lstStyle/>
          <a:p>
            <a:pPr algn="ctr"/>
            <a:r>
              <a:rPr lang="en-GB" sz="1600" b="1" dirty="0">
                <a:latin typeface="Segoe UI Variable Text" pitchFamily="2" charset="0"/>
              </a:rPr>
              <a:t>Photorealistic</a:t>
            </a:r>
          </a:p>
        </p:txBody>
      </p:sp>
      <p:sp>
        <p:nvSpPr>
          <p:cNvPr id="15" name="TextBox 14">
            <a:extLst>
              <a:ext uri="{FF2B5EF4-FFF2-40B4-BE49-F238E27FC236}">
                <a16:creationId xmlns:a16="http://schemas.microsoft.com/office/drawing/2014/main" id="{8667CE3B-3DB8-2E4E-14C0-F7044175F45D}"/>
              </a:ext>
            </a:extLst>
          </p:cNvPr>
          <p:cNvSpPr txBox="1"/>
          <p:nvPr/>
        </p:nvSpPr>
        <p:spPr>
          <a:xfrm>
            <a:off x="7705171" y="3636043"/>
            <a:ext cx="1511729" cy="584775"/>
          </a:xfrm>
          <a:prstGeom prst="rect">
            <a:avLst/>
          </a:prstGeom>
          <a:noFill/>
        </p:spPr>
        <p:txBody>
          <a:bodyPr wrap="square" rtlCol="0">
            <a:spAutoFit/>
          </a:bodyPr>
          <a:lstStyle/>
          <a:p>
            <a:pPr algn="ctr"/>
            <a:r>
              <a:rPr lang="en-GB" sz="1600" b="1" dirty="0">
                <a:latin typeface="Segoe UI Variable Text" pitchFamily="2" charset="0"/>
              </a:rPr>
              <a:t>Geometric shape</a:t>
            </a:r>
          </a:p>
        </p:txBody>
      </p:sp>
      <p:sp>
        <p:nvSpPr>
          <p:cNvPr id="16" name="TextBox 15">
            <a:extLst>
              <a:ext uri="{FF2B5EF4-FFF2-40B4-BE49-F238E27FC236}">
                <a16:creationId xmlns:a16="http://schemas.microsoft.com/office/drawing/2014/main" id="{F24C967E-1DA7-3496-3360-381A2352772A}"/>
              </a:ext>
            </a:extLst>
          </p:cNvPr>
          <p:cNvSpPr txBox="1"/>
          <p:nvPr/>
        </p:nvSpPr>
        <p:spPr>
          <a:xfrm>
            <a:off x="6065764" y="5944602"/>
            <a:ext cx="1511729" cy="338554"/>
          </a:xfrm>
          <a:prstGeom prst="rect">
            <a:avLst/>
          </a:prstGeom>
          <a:noFill/>
        </p:spPr>
        <p:txBody>
          <a:bodyPr wrap="square" rtlCol="0">
            <a:spAutoFit/>
          </a:bodyPr>
          <a:lstStyle/>
          <a:p>
            <a:pPr algn="ctr"/>
            <a:r>
              <a:rPr lang="en-GB" sz="1600" b="1" dirty="0">
                <a:latin typeface="Segoe UI Variable Text" pitchFamily="2" charset="0"/>
              </a:rPr>
              <a:t>Doodle</a:t>
            </a:r>
          </a:p>
        </p:txBody>
      </p:sp>
      <p:sp>
        <p:nvSpPr>
          <p:cNvPr id="17" name="TextBox 16">
            <a:extLst>
              <a:ext uri="{FF2B5EF4-FFF2-40B4-BE49-F238E27FC236}">
                <a16:creationId xmlns:a16="http://schemas.microsoft.com/office/drawing/2014/main" id="{07B18682-6F76-695C-8497-A05B1AB95C75}"/>
              </a:ext>
            </a:extLst>
          </p:cNvPr>
          <p:cNvSpPr txBox="1"/>
          <p:nvPr/>
        </p:nvSpPr>
        <p:spPr>
          <a:xfrm>
            <a:off x="7637894" y="5957280"/>
            <a:ext cx="2494934" cy="338554"/>
          </a:xfrm>
          <a:prstGeom prst="rect">
            <a:avLst/>
          </a:prstGeom>
          <a:noFill/>
        </p:spPr>
        <p:txBody>
          <a:bodyPr wrap="square" rtlCol="0">
            <a:spAutoFit/>
          </a:bodyPr>
          <a:lstStyle/>
          <a:p>
            <a:pPr algn="ctr"/>
            <a:r>
              <a:rPr lang="en-GB" sz="1600" b="1" dirty="0">
                <a:latin typeface="Segoe UI Variable Text" pitchFamily="2" charset="0"/>
              </a:rPr>
              <a:t>Minimalistic/Simplified</a:t>
            </a:r>
          </a:p>
        </p:txBody>
      </p:sp>
      <p:sp>
        <p:nvSpPr>
          <p:cNvPr id="18" name="TextBox 17">
            <a:extLst>
              <a:ext uri="{FF2B5EF4-FFF2-40B4-BE49-F238E27FC236}">
                <a16:creationId xmlns:a16="http://schemas.microsoft.com/office/drawing/2014/main" id="{AE53B9EF-5523-09AF-D903-A8891D71B150}"/>
              </a:ext>
            </a:extLst>
          </p:cNvPr>
          <p:cNvSpPr txBox="1"/>
          <p:nvPr/>
        </p:nvSpPr>
        <p:spPr>
          <a:xfrm>
            <a:off x="9483210" y="3629629"/>
            <a:ext cx="1511729" cy="338554"/>
          </a:xfrm>
          <a:prstGeom prst="rect">
            <a:avLst/>
          </a:prstGeom>
          <a:noFill/>
        </p:spPr>
        <p:txBody>
          <a:bodyPr wrap="square" rtlCol="0">
            <a:spAutoFit/>
          </a:bodyPr>
          <a:lstStyle/>
          <a:p>
            <a:pPr algn="ctr"/>
            <a:r>
              <a:rPr lang="en-GB" sz="1600" b="1" dirty="0">
                <a:latin typeface="Segoe UI Variable Text" pitchFamily="2" charset="0"/>
              </a:rPr>
              <a:t>Cartoon</a:t>
            </a:r>
          </a:p>
        </p:txBody>
      </p:sp>
    </p:spTree>
    <p:extLst>
      <p:ext uri="{BB962C8B-B14F-4D97-AF65-F5344CB8AC3E}">
        <p14:creationId xmlns:p14="http://schemas.microsoft.com/office/powerpoint/2010/main" val="1769577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2686DC-0522-EC41-53DE-638003C74248}"/>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0CEDE0EC-3F43-D2E1-D598-325679510D4F}"/>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sp>
        <p:nvSpPr>
          <p:cNvPr id="11" name="TextBox 10">
            <a:extLst>
              <a:ext uri="{FF2B5EF4-FFF2-40B4-BE49-F238E27FC236}">
                <a16:creationId xmlns:a16="http://schemas.microsoft.com/office/drawing/2014/main" id="{887CC50B-C16B-9E08-51FF-315081F20049}"/>
              </a:ext>
            </a:extLst>
          </p:cNvPr>
          <p:cNvSpPr txBox="1"/>
          <p:nvPr/>
        </p:nvSpPr>
        <p:spPr>
          <a:xfrm>
            <a:off x="1190848" y="1770819"/>
            <a:ext cx="4793507"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Cartoon</a:t>
            </a:r>
            <a:endParaRPr lang="en-GB" sz="1600" dirty="0">
              <a:latin typeface="Segoe UI Variable Text" pitchFamily="2" charset="0"/>
              <a:cs typeface="Segoe UI" panose="020B0502040204020203" pitchFamily="34" charset="0"/>
            </a:endParaRPr>
          </a:p>
        </p:txBody>
      </p:sp>
      <p:sp>
        <p:nvSpPr>
          <p:cNvPr id="7" name="TextBox 6">
            <a:extLst>
              <a:ext uri="{FF2B5EF4-FFF2-40B4-BE49-F238E27FC236}">
                <a16:creationId xmlns:a16="http://schemas.microsoft.com/office/drawing/2014/main" id="{5CC992D2-52DB-4661-54FD-66CCBC94D1E7}"/>
              </a:ext>
            </a:extLst>
          </p:cNvPr>
          <p:cNvSpPr txBox="1"/>
          <p:nvPr/>
        </p:nvSpPr>
        <p:spPr>
          <a:xfrm>
            <a:off x="6246628" y="1770819"/>
            <a:ext cx="4905152"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Doodle</a:t>
            </a:r>
            <a:endParaRPr lang="en-GB" sz="1600" dirty="0">
              <a:latin typeface="Segoe UI Variable Text" pitchFamily="2"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FB68C397-5FB7-0D9D-341F-43272405A1ED}"/>
              </a:ext>
            </a:extLst>
          </p:cNvPr>
          <p:cNvCxnSpPr/>
          <p:nvPr/>
        </p:nvCxnSpPr>
        <p:spPr>
          <a:xfrm>
            <a:off x="6134986" y="1770819"/>
            <a:ext cx="0" cy="43322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4" descr="Garfield by eagc7 on DeviantArt">
            <a:extLst>
              <a:ext uri="{FF2B5EF4-FFF2-40B4-BE49-F238E27FC236}">
                <a16:creationId xmlns:a16="http://schemas.microsoft.com/office/drawing/2014/main" id="{381DE902-FC76-5663-8832-D661072748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848" y="2301274"/>
            <a:ext cx="1533573" cy="220006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E75B976C-0B5E-ADC8-45B3-0F0714A8BD6D}"/>
              </a:ext>
            </a:extLst>
          </p:cNvPr>
          <p:cNvSpPr txBox="1"/>
          <p:nvPr/>
        </p:nvSpPr>
        <p:spPr>
          <a:xfrm>
            <a:off x="2724421" y="2301274"/>
            <a:ext cx="3259930" cy="2800767"/>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Highly stylised</a:t>
            </a:r>
          </a:p>
          <a:p>
            <a:pPr marL="285750" indent="-285750">
              <a:buFont typeface="Arial" panose="020B0604020202020204" pitchFamily="34" charset="0"/>
              <a:buChar char="•"/>
            </a:pPr>
            <a:r>
              <a:rPr lang="en-GB" sz="1600" dirty="0">
                <a:latin typeface="Segoe UI Variable Text" pitchFamily="2" charset="0"/>
              </a:rPr>
              <a:t>Often exaggerated for comedic or emotional effect.</a:t>
            </a:r>
          </a:p>
          <a:p>
            <a:pPr marL="285750" indent="-285750">
              <a:buFont typeface="Arial" panose="020B0604020202020204" pitchFamily="34" charset="0"/>
              <a:buChar char="•"/>
            </a:pPr>
            <a:r>
              <a:rPr lang="en-GB" sz="1600" dirty="0">
                <a:latin typeface="Segoe UI Variable Text" pitchFamily="2" charset="0"/>
              </a:rPr>
              <a:t>Emphasise simplicity over realism, using bold lines, bright colours, and distinctive shapes.</a:t>
            </a:r>
          </a:p>
          <a:p>
            <a:pPr marL="285750" indent="-285750">
              <a:buFont typeface="Arial" panose="020B0604020202020204" pitchFamily="34" charset="0"/>
              <a:buChar char="•"/>
            </a:pPr>
            <a:r>
              <a:rPr lang="en-GB" sz="1600" dirty="0">
                <a:latin typeface="Segoe UI Variable Text" pitchFamily="2" charset="0"/>
              </a:rPr>
              <a:t>Exaggerated facial expressions and physical forms that convey emotions and actions clearly.</a:t>
            </a:r>
          </a:p>
          <a:p>
            <a:pPr marL="285750" indent="-285750">
              <a:buFont typeface="Arial" panose="020B0604020202020204" pitchFamily="34" charset="0"/>
              <a:buChar char="•"/>
            </a:pPr>
            <a:r>
              <a:rPr lang="en-GB" sz="1600" dirty="0">
                <a:latin typeface="Segoe UI Variable Text" pitchFamily="2" charset="0"/>
              </a:rPr>
              <a:t>Popular in humour comics and children's stories</a:t>
            </a:r>
          </a:p>
        </p:txBody>
      </p:sp>
      <p:sp>
        <p:nvSpPr>
          <p:cNvPr id="17" name="TextBox 16">
            <a:extLst>
              <a:ext uri="{FF2B5EF4-FFF2-40B4-BE49-F238E27FC236}">
                <a16:creationId xmlns:a16="http://schemas.microsoft.com/office/drawing/2014/main" id="{544C7D59-592D-66CB-944F-3A37997ED538}"/>
              </a:ext>
            </a:extLst>
          </p:cNvPr>
          <p:cNvSpPr txBox="1"/>
          <p:nvPr/>
        </p:nvSpPr>
        <p:spPr>
          <a:xfrm>
            <a:off x="1300913" y="4998520"/>
            <a:ext cx="4461934" cy="1077218"/>
          </a:xfrm>
          <a:prstGeom prst="rect">
            <a:avLst/>
          </a:prstGeom>
          <a:noFill/>
        </p:spPr>
        <p:txBody>
          <a:bodyPr wrap="square">
            <a:spAutoFit/>
          </a:bodyPr>
          <a:lstStyle/>
          <a:p>
            <a:r>
              <a:rPr lang="en-GB" sz="1600" b="1" dirty="0">
                <a:latin typeface="Segoe UI Variable Text" pitchFamily="2" charset="0"/>
              </a:rPr>
              <a:t>Example</a:t>
            </a:r>
          </a:p>
          <a:p>
            <a:r>
              <a:rPr lang="en-GB" sz="1600" b="1" dirty="0">
                <a:latin typeface="Segoe UI Variable Text" pitchFamily="2" charset="0"/>
              </a:rPr>
              <a:t>Garfield’s round, exaggerated features and expressive face are typical of cartoon character design.</a:t>
            </a:r>
          </a:p>
        </p:txBody>
      </p:sp>
      <p:pic>
        <p:nvPicPr>
          <p:cNvPr id="18" name="Picture 2" descr="See the source image">
            <a:extLst>
              <a:ext uri="{FF2B5EF4-FFF2-40B4-BE49-F238E27FC236}">
                <a16:creationId xmlns:a16="http://schemas.microsoft.com/office/drawing/2014/main" id="{EAC7BF24-F2F6-7149-F5B3-77115EB583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701"/>
          <a:stretch/>
        </p:blipFill>
        <p:spPr bwMode="auto">
          <a:xfrm>
            <a:off x="6356490" y="2232173"/>
            <a:ext cx="1245786" cy="231653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504FF28-785E-A347-A19B-C61E5D5B62F8}"/>
              </a:ext>
            </a:extLst>
          </p:cNvPr>
          <p:cNvSpPr txBox="1"/>
          <p:nvPr/>
        </p:nvSpPr>
        <p:spPr>
          <a:xfrm>
            <a:off x="7741209" y="2334460"/>
            <a:ext cx="3259930" cy="2554545"/>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Freeform, sketch-like, and often minimalistic, resembling casual drawings or scribbles. </a:t>
            </a:r>
          </a:p>
          <a:p>
            <a:pPr marL="285750" indent="-285750">
              <a:buFont typeface="Arial" panose="020B0604020202020204" pitchFamily="34" charset="0"/>
              <a:buChar char="•"/>
            </a:pPr>
            <a:r>
              <a:rPr lang="en-GB" sz="1600" dirty="0">
                <a:latin typeface="Segoe UI Variable Text" pitchFamily="2" charset="0"/>
              </a:rPr>
              <a:t>Rough or irregular lines and tend to have a playful, spontaneous appearance.</a:t>
            </a:r>
          </a:p>
          <a:p>
            <a:pPr marL="285750" indent="-285750">
              <a:buFont typeface="Arial" panose="020B0604020202020204" pitchFamily="34" charset="0"/>
              <a:buChar char="•"/>
            </a:pPr>
            <a:r>
              <a:rPr lang="en-GB" sz="1600" dirty="0">
                <a:latin typeface="Segoe UI Variable Text" pitchFamily="2" charset="0"/>
              </a:rPr>
              <a:t>Often used in indie comics, zines, or personal diaries within comics to convey a raw, unfiltered look. </a:t>
            </a:r>
          </a:p>
        </p:txBody>
      </p:sp>
      <p:sp>
        <p:nvSpPr>
          <p:cNvPr id="20" name="TextBox 19">
            <a:extLst>
              <a:ext uri="{FF2B5EF4-FFF2-40B4-BE49-F238E27FC236}">
                <a16:creationId xmlns:a16="http://schemas.microsoft.com/office/drawing/2014/main" id="{374965F0-D951-2F5D-5787-CC1E5D4544FF}"/>
              </a:ext>
            </a:extLst>
          </p:cNvPr>
          <p:cNvSpPr txBox="1"/>
          <p:nvPr/>
        </p:nvSpPr>
        <p:spPr>
          <a:xfrm>
            <a:off x="6468237" y="5011805"/>
            <a:ext cx="4461934" cy="1077218"/>
          </a:xfrm>
          <a:prstGeom prst="rect">
            <a:avLst/>
          </a:prstGeom>
          <a:noFill/>
        </p:spPr>
        <p:txBody>
          <a:bodyPr wrap="square">
            <a:spAutoFit/>
          </a:bodyPr>
          <a:lstStyle/>
          <a:p>
            <a:r>
              <a:rPr lang="en-GB" sz="1600" b="1" dirty="0">
                <a:latin typeface="Segoe UI Variable Text" pitchFamily="2" charset="0"/>
              </a:rPr>
              <a:t>Example</a:t>
            </a:r>
          </a:p>
          <a:p>
            <a:r>
              <a:rPr lang="en-GB" sz="1600" b="1" dirty="0">
                <a:latin typeface="Segoe UI Variable Text" pitchFamily="2" charset="0"/>
              </a:rPr>
              <a:t>Diary of a Wimpy Kid: The entire series features a doodle style, emphasising the protagonist's life through simple line art.</a:t>
            </a:r>
          </a:p>
        </p:txBody>
      </p:sp>
    </p:spTree>
    <p:extLst>
      <p:ext uri="{BB962C8B-B14F-4D97-AF65-F5344CB8AC3E}">
        <p14:creationId xmlns:p14="http://schemas.microsoft.com/office/powerpoint/2010/main" val="382346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62BC9-84AB-1DDA-7B34-C2F33AE837B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2F136B1-D63B-E5FD-B6E1-A3F6BDE12C42}"/>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66AD4265-7D76-CE86-A7B3-78B603ED5974}"/>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sp>
        <p:nvSpPr>
          <p:cNvPr id="11" name="TextBox 10">
            <a:extLst>
              <a:ext uri="{FF2B5EF4-FFF2-40B4-BE49-F238E27FC236}">
                <a16:creationId xmlns:a16="http://schemas.microsoft.com/office/drawing/2014/main" id="{2D8C5C8F-906F-1B3A-E3BC-CE479D9C71FC}"/>
              </a:ext>
            </a:extLst>
          </p:cNvPr>
          <p:cNvSpPr txBox="1"/>
          <p:nvPr/>
        </p:nvSpPr>
        <p:spPr>
          <a:xfrm>
            <a:off x="1190848" y="1770819"/>
            <a:ext cx="4793507"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Minimalistic/Simplified</a:t>
            </a:r>
            <a:endParaRPr lang="en-GB" sz="1600" dirty="0">
              <a:latin typeface="Segoe UI Variable Text" pitchFamily="2" charset="0"/>
              <a:cs typeface="Segoe UI" panose="020B0502040204020203" pitchFamily="34" charset="0"/>
            </a:endParaRPr>
          </a:p>
        </p:txBody>
      </p:sp>
      <p:sp>
        <p:nvSpPr>
          <p:cNvPr id="7" name="TextBox 6">
            <a:extLst>
              <a:ext uri="{FF2B5EF4-FFF2-40B4-BE49-F238E27FC236}">
                <a16:creationId xmlns:a16="http://schemas.microsoft.com/office/drawing/2014/main" id="{A48021C9-1E2D-834C-A079-4D5023C882F4}"/>
              </a:ext>
            </a:extLst>
          </p:cNvPr>
          <p:cNvSpPr txBox="1"/>
          <p:nvPr/>
        </p:nvSpPr>
        <p:spPr>
          <a:xfrm>
            <a:off x="6246628" y="1770819"/>
            <a:ext cx="4905152"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Geometric shape</a:t>
            </a:r>
            <a:endParaRPr lang="en-GB" sz="1600" dirty="0">
              <a:latin typeface="Segoe UI Variable Text" pitchFamily="2" charset="0"/>
              <a:cs typeface="Segoe UI" panose="020B0502040204020203" pitchFamily="34" charset="0"/>
            </a:endParaRPr>
          </a:p>
        </p:txBody>
      </p:sp>
      <p:cxnSp>
        <p:nvCxnSpPr>
          <p:cNvPr id="9" name="Straight Connector 8">
            <a:extLst>
              <a:ext uri="{FF2B5EF4-FFF2-40B4-BE49-F238E27FC236}">
                <a16:creationId xmlns:a16="http://schemas.microsoft.com/office/drawing/2014/main" id="{1D11BE6E-CFCF-5E62-FE45-C9A9933E7782}"/>
              </a:ext>
            </a:extLst>
          </p:cNvPr>
          <p:cNvCxnSpPr/>
          <p:nvPr/>
        </p:nvCxnSpPr>
        <p:spPr>
          <a:xfrm>
            <a:off x="6134986" y="1770819"/>
            <a:ext cx="0" cy="433226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BB213FA-98C8-B94A-6103-AAE2CAC9012D}"/>
              </a:ext>
            </a:extLst>
          </p:cNvPr>
          <p:cNvSpPr txBox="1"/>
          <p:nvPr/>
        </p:nvSpPr>
        <p:spPr>
          <a:xfrm>
            <a:off x="2724421" y="2301274"/>
            <a:ext cx="3259930" cy="2800767"/>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Stripped down to essential elements, often lacking detail, and focus instead on basic lines or shapes. </a:t>
            </a:r>
          </a:p>
          <a:p>
            <a:pPr marL="285750" indent="-285750">
              <a:buFont typeface="Arial" panose="020B0604020202020204" pitchFamily="34" charset="0"/>
              <a:buChar char="•"/>
            </a:pPr>
            <a:r>
              <a:rPr lang="en-GB" sz="1600" dirty="0">
                <a:latin typeface="Segoe UI Variable Text" pitchFamily="2" charset="0"/>
              </a:rPr>
              <a:t>They convey expression through subtle features or body language rather than complex details.</a:t>
            </a:r>
          </a:p>
          <a:p>
            <a:pPr marL="285750" indent="-285750">
              <a:buFont typeface="Arial" panose="020B0604020202020204" pitchFamily="34" charset="0"/>
              <a:buChar char="•"/>
            </a:pPr>
            <a:r>
              <a:rPr lang="en-GB" sz="1600" dirty="0">
                <a:latin typeface="Segoe UI Variable Text" pitchFamily="2" charset="0"/>
              </a:rPr>
              <a:t>Popular in webcomics, indie comics, and slice-of-life genres.</a:t>
            </a:r>
          </a:p>
        </p:txBody>
      </p:sp>
      <p:sp>
        <p:nvSpPr>
          <p:cNvPr id="17" name="TextBox 16">
            <a:extLst>
              <a:ext uri="{FF2B5EF4-FFF2-40B4-BE49-F238E27FC236}">
                <a16:creationId xmlns:a16="http://schemas.microsoft.com/office/drawing/2014/main" id="{23574602-E081-2DBA-2974-FF1B92211AFA}"/>
              </a:ext>
            </a:extLst>
          </p:cNvPr>
          <p:cNvSpPr txBox="1"/>
          <p:nvPr/>
        </p:nvSpPr>
        <p:spPr>
          <a:xfrm>
            <a:off x="1320308" y="4996831"/>
            <a:ext cx="4461934" cy="1077218"/>
          </a:xfrm>
          <a:prstGeom prst="rect">
            <a:avLst/>
          </a:prstGeom>
          <a:noFill/>
        </p:spPr>
        <p:txBody>
          <a:bodyPr wrap="square">
            <a:spAutoFit/>
          </a:bodyPr>
          <a:lstStyle/>
          <a:p>
            <a:r>
              <a:rPr lang="en-GB" sz="1600" b="1" dirty="0">
                <a:latin typeface="Segoe UI Variable Text" pitchFamily="2" charset="0"/>
              </a:rPr>
              <a:t>Example</a:t>
            </a:r>
          </a:p>
          <a:p>
            <a:r>
              <a:rPr lang="en-GB" sz="1600" b="1" dirty="0">
                <a:latin typeface="Segoe UI Variable Text" pitchFamily="2" charset="0"/>
              </a:rPr>
              <a:t>Persepolis character is highly simplified, using bold lines and minimal detail to focus on the story's emotional impact.</a:t>
            </a:r>
          </a:p>
        </p:txBody>
      </p:sp>
      <p:sp>
        <p:nvSpPr>
          <p:cNvPr id="19" name="TextBox 18">
            <a:extLst>
              <a:ext uri="{FF2B5EF4-FFF2-40B4-BE49-F238E27FC236}">
                <a16:creationId xmlns:a16="http://schemas.microsoft.com/office/drawing/2014/main" id="{BE4B0781-92C1-395E-AE3E-35CC2D13F23E}"/>
              </a:ext>
            </a:extLst>
          </p:cNvPr>
          <p:cNvSpPr txBox="1"/>
          <p:nvPr/>
        </p:nvSpPr>
        <p:spPr>
          <a:xfrm>
            <a:off x="8042479" y="2325671"/>
            <a:ext cx="3259930" cy="2062103"/>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A stylised, abstract look, using circles, squares, triangles, and other shapes to define their structure. </a:t>
            </a:r>
          </a:p>
          <a:p>
            <a:pPr marL="285750" indent="-285750">
              <a:buFont typeface="Arial" panose="020B0604020202020204" pitchFamily="34" charset="0"/>
              <a:buChar char="•"/>
            </a:pPr>
            <a:r>
              <a:rPr lang="en-GB" sz="1600" dirty="0">
                <a:latin typeface="Segoe UI Variable Text" pitchFamily="2" charset="0"/>
              </a:rPr>
              <a:t>Common in fantasy, sci-fi, or experimental comics.</a:t>
            </a:r>
          </a:p>
          <a:p>
            <a:pPr marL="285750" indent="-285750">
              <a:buFont typeface="Arial" panose="020B0604020202020204" pitchFamily="34" charset="0"/>
              <a:buChar char="•"/>
            </a:pPr>
            <a:r>
              <a:rPr lang="en-GB" sz="1600" dirty="0">
                <a:latin typeface="Segoe UI Variable Text" pitchFamily="2" charset="0"/>
              </a:rPr>
              <a:t>Makes the characters appear otherworldly or abstract.</a:t>
            </a:r>
          </a:p>
        </p:txBody>
      </p:sp>
      <p:sp>
        <p:nvSpPr>
          <p:cNvPr id="20" name="TextBox 19">
            <a:extLst>
              <a:ext uri="{FF2B5EF4-FFF2-40B4-BE49-F238E27FC236}">
                <a16:creationId xmlns:a16="http://schemas.microsoft.com/office/drawing/2014/main" id="{1EE3741A-A988-E7CE-3557-D8B5FE6A6CD5}"/>
              </a:ext>
            </a:extLst>
          </p:cNvPr>
          <p:cNvSpPr txBox="1"/>
          <p:nvPr/>
        </p:nvSpPr>
        <p:spPr>
          <a:xfrm>
            <a:off x="6429859" y="4835570"/>
            <a:ext cx="4461934" cy="1323439"/>
          </a:xfrm>
          <a:prstGeom prst="rect">
            <a:avLst/>
          </a:prstGeom>
          <a:noFill/>
        </p:spPr>
        <p:txBody>
          <a:bodyPr wrap="square">
            <a:spAutoFit/>
          </a:bodyPr>
          <a:lstStyle/>
          <a:p>
            <a:r>
              <a:rPr lang="en-GB" sz="1600" b="1" dirty="0">
                <a:latin typeface="Segoe UI Variable Text" pitchFamily="2" charset="0"/>
              </a:rPr>
              <a:t>Example</a:t>
            </a:r>
          </a:p>
          <a:p>
            <a:r>
              <a:rPr lang="en-GB" sz="1600" b="1" dirty="0">
                <a:latin typeface="Segoe UI Variable Text" pitchFamily="2" charset="0"/>
              </a:rPr>
              <a:t>Astro Boy character features include round heads, large eyes, and blocky bodies, lending a cartoonish feel with an underlying geometric structure.</a:t>
            </a:r>
          </a:p>
        </p:txBody>
      </p:sp>
      <p:pic>
        <p:nvPicPr>
          <p:cNvPr id="4" name="Picture 3">
            <a:extLst>
              <a:ext uri="{FF2B5EF4-FFF2-40B4-BE49-F238E27FC236}">
                <a16:creationId xmlns:a16="http://schemas.microsoft.com/office/drawing/2014/main" id="{FCBCC5C5-E1B2-6CC1-654C-4A8E496333C4}"/>
              </a:ext>
            </a:extLst>
          </p:cNvPr>
          <p:cNvPicPr>
            <a:picLocks noChangeAspect="1"/>
          </p:cNvPicPr>
          <p:nvPr/>
        </p:nvPicPr>
        <p:blipFill>
          <a:blip r:embed="rId2"/>
          <a:stretch>
            <a:fillRect/>
          </a:stretch>
        </p:blipFill>
        <p:spPr>
          <a:xfrm>
            <a:off x="1190847" y="2412613"/>
            <a:ext cx="1583783" cy="2244447"/>
          </a:xfrm>
          <a:prstGeom prst="rect">
            <a:avLst/>
          </a:prstGeom>
        </p:spPr>
      </p:pic>
      <p:pic>
        <p:nvPicPr>
          <p:cNvPr id="5" name="Picture 20" descr="Astro Boy | Osamu Tezuka Wiki | Fandom">
            <a:extLst>
              <a:ext uri="{FF2B5EF4-FFF2-40B4-BE49-F238E27FC236}">
                <a16:creationId xmlns:a16="http://schemas.microsoft.com/office/drawing/2014/main" id="{0F4DF560-24D3-6C46-FCF0-1F31CB0930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2646" y="2412613"/>
            <a:ext cx="2078081" cy="233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2396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89423-00EE-D5A5-D010-39AF28D955C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EE10904-E693-BDFE-E810-4432E73A70DA}"/>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A8E6234B-3812-CF51-DF76-CE3B23C3AEA5}"/>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sp>
        <p:nvSpPr>
          <p:cNvPr id="11" name="TextBox 10">
            <a:extLst>
              <a:ext uri="{FF2B5EF4-FFF2-40B4-BE49-F238E27FC236}">
                <a16:creationId xmlns:a16="http://schemas.microsoft.com/office/drawing/2014/main" id="{C42AEBED-68D1-D7FA-4610-DACCA864178B}"/>
              </a:ext>
            </a:extLst>
          </p:cNvPr>
          <p:cNvSpPr txBox="1"/>
          <p:nvPr/>
        </p:nvSpPr>
        <p:spPr>
          <a:xfrm>
            <a:off x="1190848" y="1770819"/>
            <a:ext cx="5550194" cy="338554"/>
          </a:xfrm>
          <a:prstGeom prst="rect">
            <a:avLst/>
          </a:prstGeom>
          <a:solidFill>
            <a:schemeClr val="accent3">
              <a:lumMod val="20000"/>
              <a:lumOff val="80000"/>
            </a:schemeClr>
          </a:solidFill>
        </p:spPr>
        <p:txBody>
          <a:bodyPr wrap="square" rtlCol="0">
            <a:spAutoFit/>
          </a:bodyPr>
          <a:lstStyle/>
          <a:p>
            <a:pPr algn="ctr"/>
            <a:r>
              <a:rPr lang="en-GB" sz="1600" b="1" dirty="0">
                <a:latin typeface="Segoe UI Variable Text" pitchFamily="2" charset="0"/>
                <a:cs typeface="Segoe UI" panose="020B0502040204020203" pitchFamily="34" charset="0"/>
              </a:rPr>
              <a:t>Photorealistic</a:t>
            </a:r>
            <a:endParaRPr lang="en-GB" sz="1600" dirty="0">
              <a:latin typeface="Segoe UI Variable Text" pitchFamily="2" charset="0"/>
              <a:cs typeface="Segoe UI" panose="020B0502040204020203" pitchFamily="34" charset="0"/>
            </a:endParaRPr>
          </a:p>
        </p:txBody>
      </p:sp>
      <p:sp>
        <p:nvSpPr>
          <p:cNvPr id="15" name="TextBox 14">
            <a:extLst>
              <a:ext uri="{FF2B5EF4-FFF2-40B4-BE49-F238E27FC236}">
                <a16:creationId xmlns:a16="http://schemas.microsoft.com/office/drawing/2014/main" id="{D8FCE1FD-8C95-849B-7841-A0AA8E546FFF}"/>
              </a:ext>
            </a:extLst>
          </p:cNvPr>
          <p:cNvSpPr txBox="1"/>
          <p:nvPr/>
        </p:nvSpPr>
        <p:spPr>
          <a:xfrm>
            <a:off x="3672469" y="2301275"/>
            <a:ext cx="3068573" cy="2062103"/>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Segoe UI Variable Text" pitchFamily="2" charset="0"/>
              </a:rPr>
              <a:t>Aim to capture life-like detail, closely resembling real people or objects. </a:t>
            </a:r>
          </a:p>
          <a:p>
            <a:pPr marL="285750" indent="-285750">
              <a:buFont typeface="Arial" panose="020B0604020202020204" pitchFamily="34" charset="0"/>
              <a:buChar char="•"/>
            </a:pPr>
            <a:r>
              <a:rPr lang="en-GB" sz="1600" dirty="0">
                <a:latin typeface="Segoe UI Variable Text" pitchFamily="2" charset="0"/>
              </a:rPr>
              <a:t>Used in graphic novels, sci-fi, and superhero genres, where intricate detail enhances the sense of realism and drama</a:t>
            </a:r>
          </a:p>
        </p:txBody>
      </p:sp>
      <p:sp>
        <p:nvSpPr>
          <p:cNvPr id="17" name="TextBox 16">
            <a:extLst>
              <a:ext uri="{FF2B5EF4-FFF2-40B4-BE49-F238E27FC236}">
                <a16:creationId xmlns:a16="http://schemas.microsoft.com/office/drawing/2014/main" id="{F9C94DC9-E6ED-CA03-E704-014B4810D4EE}"/>
              </a:ext>
            </a:extLst>
          </p:cNvPr>
          <p:cNvSpPr txBox="1"/>
          <p:nvPr/>
        </p:nvSpPr>
        <p:spPr>
          <a:xfrm>
            <a:off x="1320308" y="4996831"/>
            <a:ext cx="5420734" cy="1077218"/>
          </a:xfrm>
          <a:prstGeom prst="rect">
            <a:avLst/>
          </a:prstGeom>
          <a:noFill/>
        </p:spPr>
        <p:txBody>
          <a:bodyPr wrap="square">
            <a:spAutoFit/>
          </a:bodyPr>
          <a:lstStyle/>
          <a:p>
            <a:r>
              <a:rPr lang="en-GB" sz="1600" b="1" dirty="0">
                <a:latin typeface="Segoe UI Variable Text" pitchFamily="2" charset="0"/>
              </a:rPr>
              <a:t>Example</a:t>
            </a:r>
          </a:p>
          <a:p>
            <a:r>
              <a:rPr lang="en-GB" sz="1600" b="1" dirty="0">
                <a:latin typeface="Segoe UI Variable Text" pitchFamily="2" charset="0"/>
              </a:rPr>
              <a:t>Marvels by Kurt Busiek and Alex Ross: Ross’s realistic illustrations bring Marvel superheroes to life in a grounded, dramatic way.</a:t>
            </a:r>
          </a:p>
        </p:txBody>
      </p:sp>
      <p:pic>
        <p:nvPicPr>
          <p:cNvPr id="6" name="Picture 18" descr="Download SpiderMan PNG Image for Free">
            <a:extLst>
              <a:ext uri="{FF2B5EF4-FFF2-40B4-BE49-F238E27FC236}">
                <a16:creationId xmlns:a16="http://schemas.microsoft.com/office/drawing/2014/main" id="{A52CBF6D-B291-3295-C6BF-9225AC3C9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308" y="2474706"/>
            <a:ext cx="2311882" cy="2330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866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9A26C-C4BF-E38D-B2D4-2713704E181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5C27EF9-33C8-67CC-EC17-22E11E461563}"/>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9ADA38DF-614A-1333-F440-732EA749BF82}"/>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Activity</a:t>
            </a:r>
          </a:p>
        </p:txBody>
      </p:sp>
      <p:pic>
        <p:nvPicPr>
          <p:cNvPr id="5" name="Picture 4" descr="A cartoon character with text overlay&#10;&#10;Description automatically generated">
            <a:extLst>
              <a:ext uri="{FF2B5EF4-FFF2-40B4-BE49-F238E27FC236}">
                <a16:creationId xmlns:a16="http://schemas.microsoft.com/office/drawing/2014/main" id="{B06730AD-3643-005E-965D-6DF1F8EC51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0848" y="1778573"/>
            <a:ext cx="5943905" cy="3587934"/>
          </a:xfrm>
          <a:prstGeom prst="rect">
            <a:avLst/>
          </a:prstGeom>
          <a:ln>
            <a:solidFill>
              <a:schemeClr val="tx1"/>
            </a:solidFill>
          </a:ln>
        </p:spPr>
      </p:pic>
      <p:sp>
        <p:nvSpPr>
          <p:cNvPr id="7" name="TextBox 6">
            <a:extLst>
              <a:ext uri="{FF2B5EF4-FFF2-40B4-BE49-F238E27FC236}">
                <a16:creationId xmlns:a16="http://schemas.microsoft.com/office/drawing/2014/main" id="{F9C81586-6C2C-D595-4659-DFE36B929A44}"/>
              </a:ext>
            </a:extLst>
          </p:cNvPr>
          <p:cNvSpPr txBox="1"/>
          <p:nvPr/>
        </p:nvSpPr>
        <p:spPr>
          <a:xfrm>
            <a:off x="7276934" y="1778573"/>
            <a:ext cx="3724218" cy="1815882"/>
          </a:xfrm>
          <a:prstGeom prst="rect">
            <a:avLst/>
          </a:prstGeom>
          <a:noFill/>
        </p:spPr>
        <p:txBody>
          <a:bodyPr wrap="square">
            <a:spAutoFit/>
          </a:bodyPr>
          <a:lstStyle/>
          <a:p>
            <a:r>
              <a:rPr lang="en-GB" sz="1600" b="1" dirty="0">
                <a:latin typeface="Segoe UI Variable Text" pitchFamily="2" charset="0"/>
              </a:rPr>
              <a:t>Instructions</a:t>
            </a:r>
          </a:p>
          <a:p>
            <a:pPr marL="285750" indent="-285750">
              <a:buFont typeface="Arial" panose="020B0604020202020204" pitchFamily="34" charset="0"/>
              <a:buChar char="•"/>
            </a:pPr>
            <a:r>
              <a:rPr lang="en-GB" sz="1600" dirty="0">
                <a:latin typeface="Segoe UI Variable Text" pitchFamily="2" charset="0"/>
              </a:rPr>
              <a:t>Using the worksheet, identify which character type best represents the use of The Hulk in comics.</a:t>
            </a:r>
          </a:p>
          <a:p>
            <a:pPr marL="285750" indent="-285750">
              <a:buFont typeface="Arial" panose="020B0604020202020204" pitchFamily="34" charset="0"/>
              <a:buChar char="•"/>
            </a:pPr>
            <a:r>
              <a:rPr lang="en-GB" sz="1600" dirty="0">
                <a:latin typeface="Segoe UI Variable Text" pitchFamily="2" charset="0"/>
              </a:rPr>
              <a:t>Once you’ve identified the type of character, answer the questions either side of the graphic.</a:t>
            </a:r>
          </a:p>
        </p:txBody>
      </p:sp>
    </p:spTree>
    <p:extLst>
      <p:ext uri="{BB962C8B-B14F-4D97-AF65-F5344CB8AC3E}">
        <p14:creationId xmlns:p14="http://schemas.microsoft.com/office/powerpoint/2010/main" val="649510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1457</TotalTime>
  <Words>1409</Words>
  <Application>Microsoft Office PowerPoint</Application>
  <PresentationFormat>Widescreen</PresentationFormat>
  <Paragraphs>168</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Arial</vt:lpstr>
      <vt:lpstr>Segoe UI Black</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Corbett, DC (Staff, Parks House)</cp:lastModifiedBy>
  <cp:revision>38</cp:revision>
  <dcterms:created xsi:type="dcterms:W3CDTF">2023-12-01T09:53:52Z</dcterms:created>
  <dcterms:modified xsi:type="dcterms:W3CDTF">2024-11-12T20:04:20Z</dcterms:modified>
</cp:coreProperties>
</file>